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6858000" cx="12192000"/>
  <p:notesSz cx="6858000" cy="9144000"/>
  <p:embeddedFontLs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Mono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963b8c93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1963b8c9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63b8c93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1963b8c9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963b8c93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1963b8c9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963b8c93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1963b8c93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963b8c93c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1963b8c9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963b8c93c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1963b8c9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963b8c93c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1963b8c9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963b8c93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1963b8c93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963b8c93c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963b8c9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963b8c93c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1963b8c93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963b8c93c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1963b8c93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963b8c93c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1963b8c93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963b8c93c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1963b8c9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963b8c93c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1963b8c93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963b8c93c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1963b8c93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63b8c93c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1963b8c93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63b8c93c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1963b8c93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963b8c93c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1963b8c9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963b8c93c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1963b8c93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963b8c93c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11963b8c93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963b8c93c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1963b8c93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963b8c93c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963b8c93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963b8c93c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1963b8c9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963b8c93c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11963b8c9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963b8c93c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11963b8c93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963b8c93c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1963b8c93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963b8c93c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1963b8c9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963b8c93c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1963b8c93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963b8c93c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1963b8c93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urier New"/>
              <a:buNone/>
              <a:defRPr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575" y="116475"/>
            <a:ext cx="1857950" cy="13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000" y="372120"/>
            <a:ext cx="10287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1425" y="116473"/>
            <a:ext cx="1701150" cy="1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15600" y="1055574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F59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15600" y="1662175"/>
            <a:ext cx="9823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15600" y="1055574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15600" y="1055574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1055574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b="1" i="0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62175"/>
            <a:ext cx="9823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1.xml"/><Relationship Id="rId10" Type="http://schemas.openxmlformats.org/officeDocument/2006/relationships/slide" Target="/ppt/slides/slide27.xml"/><Relationship Id="rId13" Type="http://schemas.openxmlformats.org/officeDocument/2006/relationships/slide" Target="/ppt/slides/slide37.xml"/><Relationship Id="rId12" Type="http://schemas.openxmlformats.org/officeDocument/2006/relationships/slide" Target="/ppt/slides/slide3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9" Type="http://schemas.openxmlformats.org/officeDocument/2006/relationships/slide" Target="/ppt/slides/slide23.xml"/><Relationship Id="rId5" Type="http://schemas.openxmlformats.org/officeDocument/2006/relationships/slide" Target="/ppt/slides/slide8.xml"/><Relationship Id="rId6" Type="http://schemas.openxmlformats.org/officeDocument/2006/relationships/slide" Target="/ppt/slides/slide11.xml"/><Relationship Id="rId7" Type="http://schemas.openxmlformats.org/officeDocument/2006/relationships/slide" Target="/ppt/slides/slide15.xml"/><Relationship Id="rId8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sgeography.com/tobler-first-law-of-geography/" TargetMode="External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Relationship Id="rId5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835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Regression Kriging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Extracting covariate values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 extract values from covariates to the soil points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extract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x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y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sp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summary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Remove NA values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as.data.frame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[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complete.cases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),]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102" y="2503426"/>
            <a:ext cx="3210125" cy="15762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Categorical variables in modelling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616625" y="1637225"/>
            <a:ext cx="3997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/>
              <a:t>Continuous variables </a:t>
            </a:r>
            <a:endParaRPr u="sng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 </a:t>
            </a:r>
            <a:r>
              <a:rPr b="1" lang="en"/>
              <a:t>values </a:t>
            </a:r>
            <a:r>
              <a:rPr lang="en"/>
              <a:t>(e.g. carbon content, elevation, temperature)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type in R: </a:t>
            </a:r>
            <a:r>
              <a:rPr b="1" lang="en"/>
              <a:t>numeric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Can </a:t>
            </a:r>
            <a:r>
              <a:rPr lang="en"/>
              <a:t>be used for arithmetical operations (+,-,*,/, etc.)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Numeric logic: 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2 = 2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1 != 3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1 &lt; 2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3 &gt; 1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3 - 2 = 1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 txBox="1"/>
          <p:nvPr>
            <p:ph idx="4294967295" type="body"/>
          </p:nvPr>
        </p:nvSpPr>
        <p:spPr>
          <a:xfrm>
            <a:off x="8278813" y="1636713"/>
            <a:ext cx="3913187" cy="4430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/>
              <a:t>Categorical variables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 </a:t>
            </a:r>
            <a:r>
              <a:rPr b="1" lang="en"/>
              <a:t>classes </a:t>
            </a:r>
            <a:r>
              <a:rPr lang="en"/>
              <a:t>(e.g. soil types, land cover classes)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type in R: </a:t>
            </a:r>
            <a:r>
              <a:rPr b="1" lang="en"/>
              <a:t>factor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Cannot be</a:t>
            </a:r>
            <a:r>
              <a:rPr lang="en">
                <a:solidFill>
                  <a:schemeClr val="dk1"/>
                </a:solidFill>
              </a:rPr>
              <a:t> used for arithmetical operations (+,-,*,/, etc.)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Factor logic: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2 = 2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1 != 3 : </a:t>
            </a:r>
            <a:r>
              <a:rPr lang="en" sz="1800">
                <a:solidFill>
                  <a:srgbClr val="388E3C"/>
                </a:solidFill>
              </a:rPr>
              <a:t>TRUE</a:t>
            </a:r>
            <a:endParaRPr sz="1800">
              <a:solidFill>
                <a:srgbClr val="388E3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1 &lt; 2 : </a:t>
            </a:r>
            <a:r>
              <a:rPr lang="en" sz="1800">
                <a:solidFill>
                  <a:srgbClr val="CC0000"/>
                </a:solidFill>
              </a:rPr>
              <a:t>FALSE</a:t>
            </a:r>
            <a:endParaRPr sz="1800">
              <a:solidFill>
                <a:srgbClr val="CC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3 &gt; 1 : </a:t>
            </a:r>
            <a:r>
              <a:rPr lang="en" sz="1800">
                <a:solidFill>
                  <a:srgbClr val="CC0000"/>
                </a:solidFill>
              </a:rPr>
              <a:t>FALSE</a:t>
            </a:r>
            <a:endParaRPr sz="1800">
              <a:solidFill>
                <a:srgbClr val="CC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3 - 2 = 1 : </a:t>
            </a:r>
            <a:r>
              <a:rPr lang="en" sz="1800">
                <a:solidFill>
                  <a:srgbClr val="CC0000"/>
                </a:solidFill>
              </a:rPr>
              <a:t>FALSE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Categorical variables in modelling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925400" y="1826350"/>
            <a:ext cx="5451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1 - </a:t>
            </a:r>
            <a:r>
              <a:rPr b="1" lang="en" u="sng"/>
              <a:t>Forest </a:t>
            </a:r>
            <a:r>
              <a:rPr b="1" lang="en"/>
              <a:t>		2 - </a:t>
            </a:r>
            <a:r>
              <a:rPr b="1" lang="en" u="sng"/>
              <a:t>Cropland</a:t>
            </a:r>
            <a:r>
              <a:rPr b="1" lang="en"/>
              <a:t> 	3 - </a:t>
            </a:r>
            <a:r>
              <a:rPr b="1" lang="en" u="sng"/>
              <a:t>Grassland</a:t>
            </a:r>
            <a:endParaRPr b="1" u="sng"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4294967295" type="body"/>
          </p:nvPr>
        </p:nvSpPr>
        <p:spPr>
          <a:xfrm>
            <a:off x="0" y="5834063"/>
            <a:ext cx="272097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400"/>
              <a:t>1 - Forest,  0 - Not forest</a:t>
            </a:r>
            <a:endParaRPr b="1" sz="1400"/>
          </a:p>
        </p:txBody>
      </p:sp>
      <p:sp>
        <p:nvSpPr>
          <p:cNvPr id="143" name="Google Shape;143;p24"/>
          <p:cNvSpPr txBox="1"/>
          <p:nvPr>
            <p:ph idx="4294967295" type="body"/>
          </p:nvPr>
        </p:nvSpPr>
        <p:spPr>
          <a:xfrm>
            <a:off x="0" y="6233288"/>
            <a:ext cx="299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400"/>
              <a:t>1 - Cropland,  0 - Not </a:t>
            </a:r>
            <a:r>
              <a:rPr b="1" lang="en" sz="1400">
                <a:solidFill>
                  <a:schemeClr val="dk1"/>
                </a:solidFill>
              </a:rPr>
              <a:t>cropland</a:t>
            </a:r>
            <a:endParaRPr b="1" sz="1400"/>
          </a:p>
        </p:txBody>
      </p:sp>
      <p:sp>
        <p:nvSpPr>
          <p:cNvPr id="144" name="Google Shape;144;p24"/>
          <p:cNvSpPr txBox="1"/>
          <p:nvPr>
            <p:ph idx="4294967295" type="body"/>
          </p:nvPr>
        </p:nvSpPr>
        <p:spPr>
          <a:xfrm>
            <a:off x="9194800" y="5834063"/>
            <a:ext cx="29972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400"/>
              <a:t>1 - Grassland,  0 - Not </a:t>
            </a:r>
            <a:r>
              <a:rPr b="1" lang="en" sz="1400">
                <a:solidFill>
                  <a:schemeClr val="dk1"/>
                </a:solidFill>
              </a:rPr>
              <a:t>grassland</a:t>
            </a:r>
            <a:endParaRPr b="1" sz="1400"/>
          </a:p>
        </p:txBody>
      </p:sp>
      <p:sp>
        <p:nvSpPr>
          <p:cNvPr id="145" name="Google Shape;145;p24"/>
          <p:cNvSpPr txBox="1"/>
          <p:nvPr>
            <p:ph idx="4294967295" type="body"/>
          </p:nvPr>
        </p:nvSpPr>
        <p:spPr>
          <a:xfrm>
            <a:off x="8133925" y="1764249"/>
            <a:ext cx="3265800" cy="73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i="1" lang="en"/>
              <a:t>Conversion to binary layers (dummies)</a:t>
            </a:r>
            <a:endParaRPr b="1" i="1" u="sng"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800" y="1636576"/>
            <a:ext cx="1937450" cy="191877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2014" y="3987750"/>
            <a:ext cx="1848825" cy="18131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863" y="3938050"/>
            <a:ext cx="1937464" cy="191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6776" y="4001776"/>
            <a:ext cx="1848825" cy="1848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24"/>
          <p:cNvCxnSpPr/>
          <p:nvPr/>
        </p:nvCxnSpPr>
        <p:spPr>
          <a:xfrm flipH="1">
            <a:off x="4608950" y="2614525"/>
            <a:ext cx="31500" cy="1087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4"/>
          <p:cNvCxnSpPr/>
          <p:nvPr/>
        </p:nvCxnSpPr>
        <p:spPr>
          <a:xfrm flipH="1">
            <a:off x="2950525" y="3713375"/>
            <a:ext cx="1662900" cy="29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24"/>
          <p:cNvCxnSpPr>
            <a:endCxn id="147" idx="0"/>
          </p:cNvCxnSpPr>
          <p:nvPr/>
        </p:nvCxnSpPr>
        <p:spPr>
          <a:xfrm flipH="1">
            <a:off x="2936427" y="3739350"/>
            <a:ext cx="9000" cy="24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24"/>
          <p:cNvCxnSpPr>
            <a:endCxn id="148" idx="0"/>
          </p:cNvCxnSpPr>
          <p:nvPr/>
        </p:nvCxnSpPr>
        <p:spPr>
          <a:xfrm flipH="1">
            <a:off x="5943595" y="2225650"/>
            <a:ext cx="648000" cy="1712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p24"/>
          <p:cNvCxnSpPr>
            <a:stCxn id="145" idx="2"/>
          </p:cNvCxnSpPr>
          <p:nvPr/>
        </p:nvCxnSpPr>
        <p:spPr>
          <a:xfrm flipH="1">
            <a:off x="8744425" y="2495049"/>
            <a:ext cx="1022400" cy="1359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Checking data types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1835700" y="1662175"/>
            <a:ext cx="4725600" cy="4429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</a:rPr>
              <a:t>str</a:t>
            </a:r>
            <a:r>
              <a:rPr lang="en" sz="1350">
                <a:solidFill>
                  <a:srgbClr val="DCDCCC"/>
                </a:solidFill>
              </a:rPr>
              <a:t>(</a:t>
            </a: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DCDCCC"/>
                </a:solidFill>
              </a:rPr>
              <a:t>)</a:t>
            </a:r>
            <a:endParaRPr sz="1350">
              <a:solidFill>
                <a:srgbClr val="DCD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F0EFD0"/>
                </a:solidFill>
              </a:rPr>
              <a:t>$</a:t>
            </a:r>
            <a:r>
              <a:rPr lang="en" sz="1350">
                <a:solidFill>
                  <a:srgbClr val="DFAF8F"/>
                </a:solidFill>
              </a:rPr>
              <a:t>LandCover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F0EFD0"/>
                </a:solidFill>
              </a:rPr>
              <a:t>&lt;-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DFAF8F"/>
                </a:solidFill>
              </a:rPr>
              <a:t>as.factor</a:t>
            </a:r>
            <a:r>
              <a:rPr lang="en" sz="1350">
                <a:solidFill>
                  <a:srgbClr val="DCDCCC"/>
                </a:solidFill>
              </a:rPr>
              <a:t>(</a:t>
            </a: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F0EFD0"/>
                </a:solidFill>
              </a:rPr>
              <a:t>$</a:t>
            </a:r>
            <a:r>
              <a:rPr lang="en" sz="1350">
                <a:solidFill>
                  <a:srgbClr val="DFAF8F"/>
                </a:solidFill>
              </a:rPr>
              <a:t>LandCover</a:t>
            </a:r>
            <a:r>
              <a:rPr lang="en" sz="1350">
                <a:solidFill>
                  <a:srgbClr val="DCDCCC"/>
                </a:solidFill>
              </a:rPr>
              <a:t>)</a:t>
            </a:r>
            <a:endParaRPr sz="1350">
              <a:solidFill>
                <a:srgbClr val="DCD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F0EFD0"/>
                </a:solidFill>
              </a:rPr>
              <a:t>$</a:t>
            </a:r>
            <a:r>
              <a:rPr lang="en" sz="1350">
                <a:solidFill>
                  <a:srgbClr val="DFAF8F"/>
                </a:solidFill>
              </a:rPr>
              <a:t>soilmap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F0EFD0"/>
                </a:solidFill>
              </a:rPr>
              <a:t>&lt;-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DFAF8F"/>
                </a:solidFill>
              </a:rPr>
              <a:t>as.factor</a:t>
            </a:r>
            <a:r>
              <a:rPr lang="en" sz="1350">
                <a:solidFill>
                  <a:srgbClr val="DCDCCC"/>
                </a:solidFill>
              </a:rPr>
              <a:t>(</a:t>
            </a: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F0EFD0"/>
                </a:solidFill>
              </a:rPr>
              <a:t>$</a:t>
            </a:r>
            <a:r>
              <a:rPr lang="en" sz="1350">
                <a:solidFill>
                  <a:srgbClr val="DFAF8F"/>
                </a:solidFill>
              </a:rPr>
              <a:t>soilmap</a:t>
            </a:r>
            <a:r>
              <a:rPr lang="en" sz="1350">
                <a:solidFill>
                  <a:srgbClr val="DCDCCC"/>
                </a:solidFill>
              </a:rPr>
              <a:t>)</a:t>
            </a:r>
            <a:endParaRPr sz="1350">
              <a:solidFill>
                <a:srgbClr val="DCD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4030"/>
          <a:stretch/>
        </p:blipFill>
        <p:spPr>
          <a:xfrm>
            <a:off x="3739226" y="1790364"/>
            <a:ext cx="4273625" cy="327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Saving the regression matrix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</a:rPr>
              <a:t>str</a:t>
            </a:r>
            <a:r>
              <a:rPr lang="en" sz="1350">
                <a:solidFill>
                  <a:srgbClr val="DCDCCC"/>
                </a:solidFill>
              </a:rPr>
              <a:t>(</a:t>
            </a: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DCDCCC"/>
                </a:solidFill>
              </a:rPr>
              <a:t>)</a:t>
            </a:r>
            <a:endParaRPr sz="1350">
              <a:solidFill>
                <a:srgbClr val="DCD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</a:rPr>
              <a:t># save the final table (regression matrix)</a:t>
            </a:r>
            <a:endParaRPr sz="1350">
              <a:solidFill>
                <a:srgbClr val="7F9F7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</a:rPr>
              <a:t>write.csv</a:t>
            </a:r>
            <a:r>
              <a:rPr lang="en" sz="1350">
                <a:solidFill>
                  <a:srgbClr val="DCDCCC"/>
                </a:solidFill>
              </a:rPr>
              <a:t>(</a:t>
            </a:r>
            <a:r>
              <a:rPr lang="en" sz="1350">
                <a:solidFill>
                  <a:srgbClr val="DFAF8F"/>
                </a:solidFill>
              </a:rPr>
              <a:t>dat</a:t>
            </a:r>
            <a:r>
              <a:rPr lang="en" sz="1350">
                <a:solidFill>
                  <a:srgbClr val="DCDCCC"/>
                </a:solidFill>
              </a:rPr>
              <a:t>,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CC9393"/>
                </a:solidFill>
              </a:rPr>
              <a:t>"02-Outputs/SOC_RegMatrix.csv"</a:t>
            </a:r>
            <a:r>
              <a:rPr lang="en" sz="1350">
                <a:solidFill>
                  <a:srgbClr val="DCDCCC"/>
                </a:solidFill>
              </a:rPr>
              <a:t>,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DFAF8F"/>
                </a:solidFill>
              </a:rPr>
              <a:t>row.names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F0EFD0"/>
                </a:solidFill>
              </a:rPr>
              <a:t>=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BFEBBF"/>
                </a:solidFill>
              </a:rPr>
              <a:t>FALSE</a:t>
            </a:r>
            <a:r>
              <a:rPr lang="en" sz="1350">
                <a:solidFill>
                  <a:srgbClr val="DCDCCC"/>
                </a:solidFill>
              </a:rPr>
              <a:t>)</a:t>
            </a:r>
            <a:endParaRPr sz="1350">
              <a:solidFill>
                <a:srgbClr val="DCD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675" y="1805876"/>
            <a:ext cx="4424300" cy="327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835700" y="1662175"/>
            <a:ext cx="7244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Simple </a:t>
            </a:r>
            <a:r>
              <a:rPr b="1" lang="en"/>
              <a:t>linear regression</a:t>
            </a:r>
            <a:r>
              <a:rPr lang="en"/>
              <a:t> is a statistical method that allows us to summarize and study </a:t>
            </a:r>
            <a:r>
              <a:rPr b="1" lang="en"/>
              <a:t>relationships </a:t>
            </a:r>
            <a:r>
              <a:rPr lang="en"/>
              <a:t>between two continuous (quantitative) variables:</a:t>
            </a:r>
            <a:endParaRPr/>
          </a:p>
          <a:p>
            <a:pPr indent="-301625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Times New Roman"/>
              <a:buChar char="●"/>
            </a:pPr>
            <a:r>
              <a:rPr lang="en"/>
              <a:t>variable </a:t>
            </a:r>
            <a:r>
              <a:rPr b="1" lang="en"/>
              <a:t>X</a:t>
            </a:r>
            <a:r>
              <a:rPr lang="en"/>
              <a:t>, is regarded as the </a:t>
            </a:r>
            <a:r>
              <a:rPr b="1" lang="en"/>
              <a:t>independent/predictor</a:t>
            </a:r>
            <a:r>
              <a:rPr lang="en"/>
              <a:t>, explanatory, or variable.</a:t>
            </a:r>
            <a:endParaRPr/>
          </a:p>
          <a:p>
            <a:pPr indent="-301625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Times New Roman"/>
              <a:buChar char="●"/>
            </a:pPr>
            <a:r>
              <a:rPr lang="en"/>
              <a:t>variable </a:t>
            </a:r>
            <a:r>
              <a:rPr b="1" lang="en"/>
              <a:t>Y</a:t>
            </a:r>
            <a:r>
              <a:rPr lang="en"/>
              <a:t>, is regarded as the response, outcome, or </a:t>
            </a:r>
            <a:r>
              <a:rPr b="1" lang="en"/>
              <a:t>dependent variable</a:t>
            </a:r>
            <a:r>
              <a:rPr lang="en"/>
              <a:t>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</a:pPr>
            <a:r>
              <a:rPr lang="en"/>
              <a:t>The goal is to build a </a:t>
            </a:r>
            <a:r>
              <a:rPr b="1" lang="en"/>
              <a:t>mathematical formula</a:t>
            </a:r>
            <a:r>
              <a:rPr lang="en"/>
              <a:t> that defines </a:t>
            </a:r>
            <a:r>
              <a:rPr b="1" lang="en"/>
              <a:t>Y </a:t>
            </a:r>
            <a:r>
              <a:rPr lang="en"/>
              <a:t>as a function of the </a:t>
            </a:r>
            <a:r>
              <a:rPr b="1" lang="en"/>
              <a:t>X </a:t>
            </a:r>
            <a:r>
              <a:rPr lang="en"/>
              <a:t>variable.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Once, we built a statistically significant model, it’s possible to use it for </a:t>
            </a:r>
            <a:r>
              <a:rPr b="1" lang="en"/>
              <a:t>predicting </a:t>
            </a:r>
            <a:r>
              <a:rPr lang="en"/>
              <a:t>future outcome on the basis of new X values.</a:t>
            </a:r>
            <a:endParaRPr sz="1000">
              <a:solidFill>
                <a:srgbClr val="021B3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021B3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835700" y="1662175"/>
            <a:ext cx="7367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mathematical formula of the linear regression can be written as follow: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900" y="2761401"/>
            <a:ext cx="4225000" cy="33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8"/>
          <p:cNvGrpSpPr/>
          <p:nvPr/>
        </p:nvGrpSpPr>
        <p:grpSpPr>
          <a:xfrm>
            <a:off x="2176098" y="2038604"/>
            <a:ext cx="4617862" cy="1026500"/>
            <a:chOff x="-949300" y="2260950"/>
            <a:chExt cx="5124126" cy="1245450"/>
          </a:xfrm>
        </p:grpSpPr>
        <p:pic>
          <p:nvPicPr>
            <p:cNvPr id="187" name="Google Shape;187;p28"/>
            <p:cNvPicPr preferRelativeResize="0"/>
            <p:nvPr/>
          </p:nvPicPr>
          <p:blipFill rotWithShape="1">
            <a:blip r:embed="rId4">
              <a:alphaModFix/>
            </a:blip>
            <a:srcRect b="37888" l="0" r="60765" t="0"/>
            <a:stretch/>
          </p:blipFill>
          <p:spPr>
            <a:xfrm>
              <a:off x="-339700" y="2260950"/>
              <a:ext cx="2939276" cy="77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8"/>
            <p:cNvPicPr preferRelativeResize="0"/>
            <p:nvPr/>
          </p:nvPicPr>
          <p:blipFill rotWithShape="1">
            <a:blip r:embed="rId4">
              <a:alphaModFix/>
            </a:blip>
            <a:srcRect b="37888" l="86625" r="0" t="0"/>
            <a:stretch/>
          </p:blipFill>
          <p:spPr>
            <a:xfrm>
              <a:off x="2593050" y="2260950"/>
              <a:ext cx="1001976" cy="77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 rotWithShape="1">
            <a:blip r:embed="rId4">
              <a:alphaModFix/>
            </a:blip>
            <a:srcRect b="0" l="0" r="31600" t="62111"/>
            <a:stretch/>
          </p:blipFill>
          <p:spPr>
            <a:xfrm>
              <a:off x="-949300" y="3034525"/>
              <a:ext cx="5124126" cy="471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8"/>
          <p:cNvSpPr txBox="1"/>
          <p:nvPr/>
        </p:nvSpPr>
        <p:spPr>
          <a:xfrm>
            <a:off x="1685925" y="3378488"/>
            <a:ext cx="45105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representation: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best-fit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 line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in blue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intercept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(b0) and the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slope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(b1) are shown in green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residuals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errors)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represented by vertical red lines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Dependent variable Y</a:t>
            </a:r>
            <a:r>
              <a:rPr lang="en">
                <a:solidFill>
                  <a:schemeClr val="dk1"/>
                </a:solidFill>
              </a:rPr>
              <a:t>: which is to be predicted from a given set of predictors (e.g. organic carbon stocks).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Independent variables X’s (Predictors):</a:t>
            </a:r>
            <a:r>
              <a:rPr lang="en">
                <a:solidFill>
                  <a:schemeClr val="dk1"/>
                </a:solidFill>
              </a:rPr>
              <a:t> which influence or explain the dependent variable (сovariates)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Coefficients β</a:t>
            </a:r>
            <a:r>
              <a:rPr lang="en">
                <a:solidFill>
                  <a:schemeClr val="dk1"/>
                </a:solidFill>
              </a:rPr>
              <a:t>: values, computed by the </a:t>
            </a:r>
            <a:r>
              <a:rPr b="1" lang="en">
                <a:solidFill>
                  <a:schemeClr val="dk1"/>
                </a:solidFill>
              </a:rPr>
              <a:t>multiple regression</a:t>
            </a:r>
            <a:r>
              <a:rPr lang="en">
                <a:solidFill>
                  <a:schemeClr val="dk1"/>
                </a:solidFill>
              </a:rPr>
              <a:t>, reflect the relationship and strength of each independent variable to the dependent variable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Residuals ε</a:t>
            </a:r>
            <a:r>
              <a:rPr lang="en">
                <a:solidFill>
                  <a:schemeClr val="dk1"/>
                </a:solidFill>
              </a:rPr>
              <a:t>: The portion of the dependent variable that </a:t>
            </a:r>
            <a:r>
              <a:rPr b="1" lang="en">
                <a:solidFill>
                  <a:schemeClr val="dk1"/>
                </a:solidFill>
              </a:rPr>
              <a:t>cannot be explained by the model</a:t>
            </a:r>
            <a:r>
              <a:rPr lang="en">
                <a:solidFill>
                  <a:schemeClr val="dk1"/>
                </a:solidFill>
              </a:rPr>
              <a:t>; the model under/over predictions.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901" y="1668026"/>
            <a:ext cx="7491725" cy="124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of linear regression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835700" y="1662175"/>
            <a:ext cx="85206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Linear regression models with standard estimation techniques make a number of </a:t>
            </a:r>
            <a:r>
              <a:rPr b="1" lang="en"/>
              <a:t>assumptions </a:t>
            </a:r>
            <a:r>
              <a:rPr lang="en"/>
              <a:t>about the predictor variables, the response variables, and their relationship. We must </a:t>
            </a:r>
            <a:r>
              <a:rPr b="1" lang="en"/>
              <a:t>review the assumptions</a:t>
            </a:r>
            <a:r>
              <a:rPr lang="en"/>
              <a:t> made when using the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500" y="2778976"/>
            <a:ext cx="4101925" cy="28754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0"/>
          <p:cNvSpPr txBox="1"/>
          <p:nvPr/>
        </p:nvSpPr>
        <p:spPr>
          <a:xfrm>
            <a:off x="1878100" y="3175975"/>
            <a:ext cx="47034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 with the regression analysis, it is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advisable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inspect the histogram of the dependent/target variable, in order to see if it has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distribution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it needs to be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transformed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fitting the regression model.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data is already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log-transformed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of linear regression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1835700" y="1904950"/>
            <a:ext cx="8174700" cy="4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Linearity Assumption:</a:t>
            </a:r>
            <a:r>
              <a:rPr lang="en"/>
              <a:t> The mean value of Y for each specific combination of the X’s is a </a:t>
            </a:r>
            <a:r>
              <a:rPr b="1" lang="en"/>
              <a:t>linear function</a:t>
            </a:r>
            <a:r>
              <a:rPr lang="en"/>
              <a:t> of the X’s.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 this assumption can virtually never be confirmed, because most relationships in nature are </a:t>
            </a:r>
            <a:r>
              <a:rPr b="1" lang="en"/>
              <a:t>non-linear</a:t>
            </a:r>
            <a:r>
              <a:rPr lang="en"/>
              <a:t>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Fortunately, multiple regression procedures are not greatly affected by minor deviations from this assumption. If curvature in the relationships is evident, you may consider </a:t>
            </a:r>
            <a:r>
              <a:rPr b="1" lang="en"/>
              <a:t>transforming </a:t>
            </a:r>
            <a:r>
              <a:rPr lang="en"/>
              <a:t>the variables.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025" y="3330351"/>
            <a:ext cx="5664350" cy="18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3162650" y="3330350"/>
            <a:ext cx="677700" cy="3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145550" y="3352800"/>
            <a:ext cx="677700" cy="3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6865800" y="3352800"/>
            <a:ext cx="1091400" cy="3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Table of contents: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Predictive modelling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Regression Kriging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Extracting covariate values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Categorical variables in modelling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regression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Assumptions of linear regression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Linear Regression in 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Stepwise variable selection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Graphical diagnosis of MLR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Collinearity test, Bonferroni test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Mapping OCS using the MLR model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</a:rPr>
              <a:t>Kriging the residuals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u="sng">
                <a:solidFill>
                  <a:schemeClr val="accent5"/>
                </a:solidFill>
              </a:rPr>
              <a:t>Using Regression Kriging to map soil properties</a:t>
            </a:r>
            <a:endParaRPr u="sng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of linear regression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1835700" y="1662175"/>
            <a:ext cx="7367400" cy="4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Normality Assumption:</a:t>
            </a:r>
            <a:r>
              <a:rPr lang="en"/>
              <a:t> It is assumed in multiple regression that the </a:t>
            </a:r>
            <a:r>
              <a:rPr b="1" lang="en"/>
              <a:t>residuals </a:t>
            </a:r>
            <a:r>
              <a:rPr lang="en"/>
              <a:t>(prediction errors) are distributed </a:t>
            </a:r>
            <a:r>
              <a:rPr b="1" lang="en"/>
              <a:t>normally</a:t>
            </a:r>
            <a:r>
              <a:rPr lang="en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You can produce </a:t>
            </a:r>
            <a:r>
              <a:rPr b="1" lang="en"/>
              <a:t>histograms </a:t>
            </a:r>
            <a:r>
              <a:rPr lang="en"/>
              <a:t>of the residuals </a:t>
            </a:r>
            <a:r>
              <a:rPr b="1" lang="en">
                <a:solidFill>
                  <a:schemeClr val="dk1"/>
                </a:solidFill>
              </a:rPr>
              <a:t>or Q-Q plots</a:t>
            </a:r>
            <a:r>
              <a:rPr lang="en"/>
              <a:t>, in order to inspect the distribution of the residual values. 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600" y="3125014"/>
            <a:ext cx="62674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3810375" y="2750625"/>
            <a:ext cx="819000" cy="3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7174650" y="2733325"/>
            <a:ext cx="1091400" cy="3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of linear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1835700" y="1814575"/>
            <a:ext cx="7901700" cy="4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Collinearity </a:t>
            </a:r>
            <a:r>
              <a:rPr b="1" lang="en">
                <a:solidFill>
                  <a:schemeClr val="dk1"/>
                </a:solidFill>
              </a:rPr>
              <a:t>Assumption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It is assumed that </a:t>
            </a:r>
            <a:r>
              <a:rPr lang="en"/>
              <a:t>independent variables (Xs) are </a:t>
            </a:r>
            <a:r>
              <a:rPr b="1" lang="en"/>
              <a:t>not highly correlated</a:t>
            </a:r>
            <a:r>
              <a:rPr lang="en"/>
              <a:t> with each other.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assumption is tested using Variance Inflation Factor (VIF) values.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7526" y="2745900"/>
            <a:ext cx="5621719" cy="2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of linear regression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1835700" y="18145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Homoscedasticity </a:t>
            </a:r>
            <a:r>
              <a:rPr b="1" lang="en">
                <a:solidFill>
                  <a:schemeClr val="dk1"/>
                </a:solidFill>
              </a:rPr>
              <a:t>Assumption: </a:t>
            </a:r>
            <a:r>
              <a:rPr lang="en"/>
              <a:t>The variance of error terms </a:t>
            </a:r>
            <a:r>
              <a:rPr lang="en">
                <a:solidFill>
                  <a:schemeClr val="dk1"/>
                </a:solidFill>
              </a:rPr>
              <a:t>is constant for all combinations of X’s. The term </a:t>
            </a:r>
            <a:r>
              <a:rPr i="1" lang="en">
                <a:solidFill>
                  <a:schemeClr val="dk1"/>
                </a:solidFill>
              </a:rPr>
              <a:t>homoscedasticity </a:t>
            </a:r>
            <a:r>
              <a:rPr lang="en">
                <a:solidFill>
                  <a:schemeClr val="dk1"/>
                </a:solidFill>
              </a:rPr>
              <a:t>means </a:t>
            </a:r>
            <a:r>
              <a:rPr i="1" lang="en">
                <a:solidFill>
                  <a:schemeClr val="dk1"/>
                </a:solidFill>
              </a:rPr>
              <a:t>same scatter</a:t>
            </a:r>
            <a:r>
              <a:rPr lang="en">
                <a:solidFill>
                  <a:schemeClr val="dk1"/>
                </a:solidFill>
              </a:rPr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scatter plot</a:t>
            </a:r>
            <a:r>
              <a:rPr lang="en"/>
              <a:t> of standardized residuals versus predicted values can show whether points are equally distributed across all values of the independent variables.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626" y="4135426"/>
            <a:ext cx="3614750" cy="17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Multiple Linear Regression in R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prepare the table for regression (only OCSlog and the covariates)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datdf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[,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CC9393"/>
                </a:solidFill>
                <a:highlight>
                  <a:srgbClr val="3F3F3F"/>
                </a:highlight>
              </a:rPr>
              <a:t>"OCSlog"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names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))]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Fit a multiple linear regression model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lm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OCSlog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~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.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data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datdf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summary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10692" l="0" r="0" t="8118"/>
          <a:stretch/>
        </p:blipFill>
        <p:spPr>
          <a:xfrm>
            <a:off x="4025280" y="3429001"/>
            <a:ext cx="5042895" cy="274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Multiple Linear Regression in R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1835700" y="1662175"/>
            <a:ext cx="7367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factor variables were turned into dummies: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076" y="2127676"/>
            <a:ext cx="5487099" cy="164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050" y="4781550"/>
            <a:ext cx="5820300" cy="118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2" name="Google Shape;262;p36"/>
          <p:cNvCxnSpPr/>
          <p:nvPr/>
        </p:nvCxnSpPr>
        <p:spPr>
          <a:xfrm>
            <a:off x="6267825" y="5900300"/>
            <a:ext cx="752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505575" y="5673250"/>
            <a:ext cx="933600" cy="9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36"/>
          <p:cNvCxnSpPr/>
          <p:nvPr/>
        </p:nvCxnSpPr>
        <p:spPr>
          <a:xfrm flipH="1" rot="10800000">
            <a:off x="5624550" y="5677750"/>
            <a:ext cx="1719600" cy="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36"/>
          <p:cNvCxnSpPr/>
          <p:nvPr/>
        </p:nvCxnSpPr>
        <p:spPr>
          <a:xfrm flipH="1" rot="10800000">
            <a:off x="3448425" y="3591675"/>
            <a:ext cx="4419600" cy="1390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36"/>
          <p:cNvSpPr txBox="1"/>
          <p:nvPr/>
        </p:nvSpPr>
        <p:spPr>
          <a:xfrm>
            <a:off x="1915125" y="4242900"/>
            <a:ext cx="7638900" cy="3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significance codes and model statistics: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1835700" y="539225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Characteristics of the model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1835700" y="1145825"/>
            <a:ext cx="9483329" cy="48110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R-squared </a:t>
            </a:r>
            <a:r>
              <a:rPr lang="en"/>
              <a:t>(</a:t>
            </a:r>
            <a:r>
              <a:rPr b="1" lang="en">
                <a:solidFill>
                  <a:schemeClr val="dk1"/>
                </a:solidFill>
              </a:rPr>
              <a:t>R</a:t>
            </a:r>
            <a:r>
              <a:rPr b="1" baseline="30000" lang="en">
                <a:solidFill>
                  <a:schemeClr val="dk1"/>
                </a:solidFill>
              </a:rPr>
              <a:t>2</a:t>
            </a:r>
            <a:r>
              <a:rPr lang="en"/>
              <a:t>) is the </a:t>
            </a:r>
            <a:r>
              <a:rPr b="1" lang="en"/>
              <a:t>percentage of variation</a:t>
            </a:r>
            <a:r>
              <a:rPr lang="en"/>
              <a:t> in the </a:t>
            </a:r>
            <a:r>
              <a:rPr lang="en">
                <a:solidFill>
                  <a:schemeClr val="dk1"/>
                </a:solidFill>
              </a:rPr>
              <a:t>dependent variable </a:t>
            </a:r>
            <a:r>
              <a:rPr lang="en"/>
              <a:t>that is </a:t>
            </a:r>
            <a:r>
              <a:rPr b="1" lang="en"/>
              <a:t>explained </a:t>
            </a:r>
            <a:r>
              <a:rPr lang="en"/>
              <a:t>by the model. </a:t>
            </a:r>
            <a:r>
              <a:rPr lang="en">
                <a:solidFill>
                  <a:schemeClr val="dk1"/>
                </a:solidFill>
              </a:rPr>
              <a:t>It ranges between 0 and 1 (0% to 100%).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higher the R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/>
              <a:t> value is, the better the model </a:t>
            </a:r>
            <a:r>
              <a:rPr b="1" lang="en"/>
              <a:t>fits </a:t>
            </a:r>
            <a:r>
              <a:rPr lang="en"/>
              <a:t>your data.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baseline="30000" lang="en">
                <a:solidFill>
                  <a:schemeClr val="dk1"/>
                </a:solidFill>
              </a:rPr>
              <a:t>2 </a:t>
            </a:r>
            <a:r>
              <a:rPr lang="en">
                <a:solidFill>
                  <a:schemeClr val="dk1"/>
                </a:solidFill>
              </a:rPr>
              <a:t> increases when </a:t>
            </a:r>
            <a:r>
              <a:rPr b="1" lang="en">
                <a:solidFill>
                  <a:schemeClr val="dk1"/>
                </a:solidFill>
              </a:rPr>
              <a:t>additional predictors</a:t>
            </a:r>
            <a:r>
              <a:rPr lang="en">
                <a:solidFill>
                  <a:schemeClr val="dk1"/>
                </a:solidFill>
              </a:rPr>
              <a:t> are added in the model.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Adjusted R</a:t>
            </a:r>
            <a:r>
              <a:rPr b="1"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increases </a:t>
            </a:r>
            <a:r>
              <a:rPr b="1" lang="en">
                <a:solidFill>
                  <a:schemeClr val="dk1"/>
                </a:solidFill>
              </a:rPr>
              <a:t>only </a:t>
            </a:r>
            <a:r>
              <a:rPr lang="en">
                <a:solidFill>
                  <a:schemeClr val="dk1"/>
                </a:solidFill>
              </a:rPr>
              <a:t>when the new variable actually has a </a:t>
            </a:r>
            <a:r>
              <a:rPr b="1" lang="en">
                <a:solidFill>
                  <a:schemeClr val="dk1"/>
                </a:solidFill>
              </a:rPr>
              <a:t>significant effect</a:t>
            </a:r>
            <a:r>
              <a:rPr lang="en">
                <a:solidFill>
                  <a:schemeClr val="dk1"/>
                </a:solidFill>
              </a:rPr>
              <a:t> on the predicted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P-value</a:t>
            </a:r>
            <a:r>
              <a:rPr lang="en"/>
              <a:t> is the measure of </a:t>
            </a:r>
            <a:r>
              <a:rPr b="1" lang="en"/>
              <a:t>statistical significance</a:t>
            </a:r>
            <a:r>
              <a:rPr lang="en"/>
              <a:t> of the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determine whether the model is statistically significant, compare the p-value to your </a:t>
            </a:r>
            <a:r>
              <a:rPr b="1" lang="en"/>
              <a:t>significance level </a:t>
            </a:r>
            <a:r>
              <a:rPr lang="en"/>
              <a:t>(usually, a significance level of </a:t>
            </a:r>
            <a:r>
              <a:rPr b="1" lang="en"/>
              <a:t>0.05</a:t>
            </a:r>
            <a:r>
              <a:rPr lang="en"/>
              <a:t> works well)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p-value ≤ significance level:</a:t>
            </a:r>
            <a:r>
              <a:rPr lang="en"/>
              <a:t> The relationship is statistically significant. You may proceed with modelling.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p-value &gt; significance level: </a:t>
            </a:r>
            <a:r>
              <a:rPr lang="en"/>
              <a:t>The relationship is not statistically significant. You may need a new model.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Characteristics of the model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3000">
                <a:solidFill>
                  <a:srgbClr val="B45F06"/>
                </a:solidFill>
              </a:rPr>
              <a:t>Questions</a:t>
            </a:r>
            <a:r>
              <a:rPr b="1" lang="en" sz="2400">
                <a:solidFill>
                  <a:srgbClr val="B45F06"/>
                </a:solidFill>
              </a:rPr>
              <a:t>: </a:t>
            </a:r>
            <a:endParaRPr b="1" sz="24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What is the </a:t>
            </a:r>
            <a:r>
              <a:rPr b="1" lang="en" sz="2400">
                <a:solidFill>
                  <a:schemeClr val="dk1"/>
                </a:solidFill>
              </a:rPr>
              <a:t>R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of the model?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Is it high or low?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What is the </a:t>
            </a:r>
            <a:r>
              <a:rPr b="1" lang="en" sz="2400">
                <a:solidFill>
                  <a:schemeClr val="dk1"/>
                </a:solidFill>
              </a:rPr>
              <a:t>p-value</a:t>
            </a:r>
            <a:r>
              <a:rPr lang="en" sz="2400">
                <a:solidFill>
                  <a:schemeClr val="dk1"/>
                </a:solidFill>
              </a:rPr>
              <a:t> of the model?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Is the model </a:t>
            </a:r>
            <a:r>
              <a:rPr b="1" lang="en" sz="2400">
                <a:solidFill>
                  <a:schemeClr val="dk1"/>
                </a:solidFill>
              </a:rPr>
              <a:t>statistically significant </a:t>
            </a:r>
            <a:r>
              <a:rPr lang="en" sz="2400">
                <a:solidFill>
                  <a:schemeClr val="dk1"/>
                </a:solidFill>
              </a:rPr>
              <a:t>or not?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Are all the </a:t>
            </a:r>
            <a:r>
              <a:rPr b="1" lang="en" sz="2400">
                <a:solidFill>
                  <a:schemeClr val="dk1"/>
                </a:solidFill>
              </a:rPr>
              <a:t>predictors </a:t>
            </a:r>
            <a:r>
              <a:rPr lang="en" sz="2400">
                <a:solidFill>
                  <a:schemeClr val="dk1"/>
                </a:solidFill>
              </a:rPr>
              <a:t>significant?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Stepwise variable selection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were many </a:t>
            </a:r>
            <a:r>
              <a:rPr b="1" lang="en">
                <a:solidFill>
                  <a:schemeClr val="dk1"/>
                </a:solidFill>
              </a:rPr>
              <a:t>insignificant predictors </a:t>
            </a:r>
            <a:r>
              <a:rPr lang="en">
                <a:solidFill>
                  <a:schemeClr val="dk1"/>
                </a:solidFill>
              </a:rPr>
              <a:t>in the model. Let’s try to optimise the model using stepwise procedure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Stepwise regression </a:t>
            </a:r>
            <a:r>
              <a:rPr lang="en">
                <a:solidFill>
                  <a:schemeClr val="dk1"/>
                </a:solidFill>
              </a:rPr>
              <a:t>can be achieved either: </a:t>
            </a:r>
            <a:endParaRPr>
              <a:solidFill>
                <a:schemeClr val="dk1"/>
              </a:solidFill>
            </a:endParaRPr>
          </a:p>
          <a:p>
            <a:pPr indent="-34290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by trying out </a:t>
            </a:r>
            <a:r>
              <a:rPr b="1" lang="en" sz="1800">
                <a:solidFill>
                  <a:schemeClr val="dk1"/>
                </a:solidFill>
              </a:rPr>
              <a:t>one independent variable at a time</a:t>
            </a:r>
            <a:r>
              <a:rPr lang="en" sz="1800">
                <a:solidFill>
                  <a:schemeClr val="dk1"/>
                </a:solidFill>
              </a:rPr>
              <a:t> and including it in the regression model if it is statistically significant, </a:t>
            </a:r>
            <a:endParaRPr sz="1800">
              <a:solidFill>
                <a:schemeClr val="dk1"/>
              </a:solidFill>
            </a:endParaRPr>
          </a:p>
          <a:p>
            <a:pPr indent="-34290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or by including all potential independent variables in the model and </a:t>
            </a:r>
            <a:r>
              <a:rPr b="1" lang="en" sz="1800">
                <a:solidFill>
                  <a:schemeClr val="dk1"/>
                </a:solidFill>
              </a:rPr>
              <a:t>eliminating </a:t>
            </a:r>
            <a:r>
              <a:rPr lang="en" sz="1800">
                <a:solidFill>
                  <a:schemeClr val="dk1"/>
                </a:solidFill>
              </a:rPr>
              <a:t>those that are </a:t>
            </a:r>
            <a:r>
              <a:rPr b="1" lang="en" sz="1800">
                <a:solidFill>
                  <a:schemeClr val="dk1"/>
                </a:solidFill>
              </a:rPr>
              <a:t>not statistically significant</a:t>
            </a:r>
            <a:r>
              <a:rPr lang="en" sz="1800">
                <a:solidFill>
                  <a:schemeClr val="dk1"/>
                </a:solidFill>
              </a:rPr>
              <a:t>, </a:t>
            </a:r>
            <a:endParaRPr sz="1800">
              <a:solidFill>
                <a:schemeClr val="dk1"/>
              </a:solidFill>
            </a:endParaRPr>
          </a:p>
          <a:p>
            <a:pPr indent="-34290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or by a combination of </a:t>
            </a:r>
            <a:r>
              <a:rPr b="1" lang="en" sz="1800">
                <a:solidFill>
                  <a:schemeClr val="dk1"/>
                </a:solidFill>
              </a:rPr>
              <a:t>both methods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each step, the significance is tested, using F-tests, t-tests, adjusted R squared or other methods;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goal </a:t>
            </a:r>
            <a:r>
              <a:rPr lang="en">
                <a:solidFill>
                  <a:schemeClr val="dk1"/>
                </a:solidFill>
              </a:rPr>
              <a:t>is to find a </a:t>
            </a:r>
            <a:r>
              <a:rPr b="1" lang="en">
                <a:solidFill>
                  <a:schemeClr val="dk1"/>
                </a:solidFill>
              </a:rPr>
              <a:t>set of independent variables</a:t>
            </a:r>
            <a:r>
              <a:rPr lang="en">
                <a:solidFill>
                  <a:schemeClr val="dk1"/>
                </a:solidFill>
              </a:rPr>
              <a:t> which </a:t>
            </a:r>
            <a:r>
              <a:rPr b="1" lang="en">
                <a:solidFill>
                  <a:schemeClr val="dk1"/>
                </a:solidFill>
              </a:rPr>
              <a:t>significantly influence</a:t>
            </a:r>
            <a:r>
              <a:rPr lang="en">
                <a:solidFill>
                  <a:schemeClr val="dk1"/>
                </a:solidFill>
              </a:rPr>
              <a:t> the dependent variable in the linear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Stepwise MLR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stepwise variable selection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direction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CC9393"/>
                </a:solidFill>
                <a:highlight>
                  <a:srgbClr val="3F3F3F"/>
                </a:highlight>
              </a:rPr>
              <a:t>"both"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525" y="2605425"/>
            <a:ext cx="5192600" cy="26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Stepwise MLR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1835700" y="1953775"/>
            <a:ext cx="73674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summary of the new model using stepwise covariates selection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summary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900" y="3057526"/>
            <a:ext cx="5903450" cy="925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4" name="Google Shape;304;p41"/>
          <p:cNvCxnSpPr/>
          <p:nvPr/>
        </p:nvCxnSpPr>
        <p:spPr>
          <a:xfrm>
            <a:off x="6086850" y="3823850"/>
            <a:ext cx="752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41"/>
          <p:cNvCxnSpPr/>
          <p:nvPr/>
        </p:nvCxnSpPr>
        <p:spPr>
          <a:xfrm>
            <a:off x="3248400" y="3596800"/>
            <a:ext cx="933600" cy="9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41"/>
          <p:cNvCxnSpPr/>
          <p:nvPr/>
        </p:nvCxnSpPr>
        <p:spPr>
          <a:xfrm flipH="1" rot="10800000">
            <a:off x="5519775" y="3601300"/>
            <a:ext cx="1719600" cy="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41"/>
          <p:cNvSpPr txBox="1"/>
          <p:nvPr/>
        </p:nvSpPr>
        <p:spPr>
          <a:xfrm>
            <a:off x="2121450" y="4289825"/>
            <a:ext cx="6556200" cy="155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Questions: </a:t>
            </a:r>
            <a:endParaRPr b="1" i="0" sz="18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higher or lower than before stepwise selection?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adjusted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higher or lower than before?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model statistically significant?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Where we stand?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126" y="1662476"/>
            <a:ext cx="6933375" cy="44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567963" y="2339850"/>
            <a:ext cx="1072200" cy="546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Done!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709588" y="5000825"/>
            <a:ext cx="1072200" cy="546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Done!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530975" y="1986500"/>
            <a:ext cx="2141700" cy="60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pending</a:t>
            </a:r>
            <a:r>
              <a:rPr b="1" i="1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408175" y="2593100"/>
            <a:ext cx="293400" cy="35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Stepwise MLR</a:t>
            </a:r>
            <a:endParaRPr/>
          </a:p>
        </p:txBody>
      </p:sp>
      <p:sp>
        <p:nvSpPr>
          <p:cNvPr id="313" name="Google Shape;313;p42"/>
          <p:cNvSpPr txBox="1"/>
          <p:nvPr>
            <p:ph idx="1" type="body"/>
          </p:nvPr>
        </p:nvSpPr>
        <p:spPr>
          <a:xfrm>
            <a:off x="1835700" y="1868050"/>
            <a:ext cx="73674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analysis of variance (anova) of the new model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anova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503" y="3262328"/>
            <a:ext cx="5749750" cy="2434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Graphical diagnosis of MLR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graphical diagnosis of the regression analysis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par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mfrow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(2,2))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par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mfrow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(1,1))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25" y="2133776"/>
            <a:ext cx="6107776" cy="39639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Residuals vs Fitted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1835700" y="1662175"/>
            <a:ext cx="76515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plot shows if residuals have </a:t>
            </a:r>
            <a:r>
              <a:rPr b="1" lang="en"/>
              <a:t>non-linear patterns</a:t>
            </a:r>
            <a:r>
              <a:rPr lang="en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find equally spread residuals around a horizontal line without distinct patterns, that is a good indication you don’t have non-linear relationships.</a:t>
            </a:r>
            <a:endParaRPr/>
          </a:p>
        </p:txBody>
      </p:sp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 rotWithShape="1">
          <a:blip r:embed="rId3">
            <a:alphaModFix/>
          </a:blip>
          <a:srcRect b="3943" l="0" r="0" t="5573"/>
          <a:stretch/>
        </p:blipFill>
        <p:spPr>
          <a:xfrm>
            <a:off x="5035801" y="2980075"/>
            <a:ext cx="4793575" cy="2796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Normal Q-Q plot</a:t>
            </a:r>
            <a:endParaRPr/>
          </a:p>
        </p:txBody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plot shows if residuals are normally distributed (</a:t>
            </a:r>
            <a:r>
              <a:rPr b="1" lang="en"/>
              <a:t>checking normality assumption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good if residuals are lined well on the straight dashed line.</a:t>
            </a:r>
            <a:endParaRPr/>
          </a:p>
        </p:txBody>
      </p:sp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b="0" l="0" r="0" t="2572"/>
          <a:stretch/>
        </p:blipFill>
        <p:spPr>
          <a:xfrm>
            <a:off x="4010026" y="2696726"/>
            <a:ext cx="6172575" cy="376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Residuals vs Leverage</a:t>
            </a:r>
            <a:endParaRPr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plot helps us to find influential cases (</a:t>
            </a:r>
            <a:r>
              <a:rPr b="1" lang="en"/>
              <a:t>outliers</a:t>
            </a:r>
            <a:r>
              <a:rPr lang="en"/>
              <a:t> </a:t>
            </a:r>
            <a:r>
              <a:rPr b="1" lang="en"/>
              <a:t>that greatly affect the model</a:t>
            </a:r>
            <a:r>
              <a:rPr lang="en"/>
              <a:t>) if any.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watch out for outlying values at the upper right corner or at the lower right corner.</a:t>
            </a:r>
            <a:endParaRPr/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800" y="2988450"/>
            <a:ext cx="5379475" cy="310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Scale-Location plot</a:t>
            </a:r>
            <a:endParaRPr/>
          </a:p>
        </p:txBody>
      </p:sp>
      <p:sp>
        <p:nvSpPr>
          <p:cNvPr id="353" name="Google Shape;353;p47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plot shows if residuals are spread equally along the ranges of predictors (</a:t>
            </a:r>
            <a:r>
              <a:rPr b="1" lang="en"/>
              <a:t>checking homoscedasticity assumption</a:t>
            </a:r>
            <a:r>
              <a:rPr lang="en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It’s good if you see a horizontal line with equally (randomly) spread points.</a:t>
            </a:r>
            <a:endParaRPr/>
          </a:p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094425"/>
            <a:ext cx="4970150" cy="299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Collinearity test </a:t>
            </a:r>
            <a:endParaRPr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collinearity test using variance inflation factors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library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car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vif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problematic covariates should have 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sqrt(VIF) &gt; 2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sqrt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vif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Removing a layer from the stepwise model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model.MLR.step &lt;- update(model.MLR.step, . ~ . - PRSCHE3)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5900" y="2114426"/>
            <a:ext cx="4442100" cy="1808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Mapping OCS using the MLR model</a:t>
            </a:r>
            <a:endParaRPr/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After thoroughly checking the model, we can use it for </a:t>
            </a:r>
            <a:r>
              <a:rPr b="1" lang="en">
                <a:solidFill>
                  <a:schemeClr val="dk1"/>
                </a:solidFill>
              </a:rPr>
              <a:t>prediction;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predict the </a:t>
            </a:r>
            <a:r>
              <a:rPr b="1" lang="en">
                <a:solidFill>
                  <a:schemeClr val="dk1"/>
                </a:solidFill>
              </a:rPr>
              <a:t>OCSlog </a:t>
            </a:r>
            <a:r>
              <a:rPr lang="en">
                <a:solidFill>
                  <a:schemeClr val="dk1"/>
                </a:solidFill>
              </a:rPr>
              <a:t>values for all unknown locations using our </a:t>
            </a:r>
            <a:r>
              <a:rPr b="1" lang="en">
                <a:solidFill>
                  <a:schemeClr val="dk1"/>
                </a:solidFill>
              </a:rPr>
              <a:t>model and covariates</a:t>
            </a:r>
            <a:r>
              <a:rPr lang="en">
                <a:solidFill>
                  <a:schemeClr val="dk1"/>
                </a:solidFill>
              </a:rPr>
              <a:t>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Make a prediction across all Macedonia using linear model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predict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Object ‘pred’ is a raster with predicted OCSlog across all the the country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Now, we need to back-transform it from log to OCS (t/ha)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Back transform predictions log transformed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exp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Explore and save the MLR map</a:t>
            </a:r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Explore and save the result as a tiff file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writeRaster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pred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filename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CC9393"/>
                </a:solidFill>
                <a:highlight>
                  <a:srgbClr val="3F3F3F"/>
                </a:highlight>
              </a:rPr>
              <a:t>"02-Outputs/MKD_OCS_MLR.tif"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          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overwrite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601" y="2962316"/>
            <a:ext cx="7050449" cy="33464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step finished</a:t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1835700" y="1662175"/>
            <a:ext cx="77196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We created our </a:t>
            </a:r>
            <a:r>
              <a:rPr b="1" lang="en" sz="2400">
                <a:solidFill>
                  <a:schemeClr val="dk1"/>
                </a:solidFill>
              </a:rPr>
              <a:t>first map</a:t>
            </a:r>
            <a:r>
              <a:rPr lang="en" sz="2400">
                <a:solidFill>
                  <a:schemeClr val="dk1"/>
                </a:solidFill>
              </a:rPr>
              <a:t> using predictions of multiple linear regression!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However, the model is not perfect: it still contains </a:t>
            </a:r>
            <a:r>
              <a:rPr b="1" lang="en" sz="2400">
                <a:solidFill>
                  <a:schemeClr val="dk1"/>
                </a:solidFill>
              </a:rPr>
              <a:t>residuals </a:t>
            </a:r>
            <a:r>
              <a:rPr lang="en" sz="2400">
                <a:solidFill>
                  <a:schemeClr val="dk1"/>
                </a:solidFill>
              </a:rPr>
              <a:t>(difference between predicted and observed value),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If the residuals are </a:t>
            </a:r>
            <a:r>
              <a:rPr b="1" lang="en" sz="2400">
                <a:solidFill>
                  <a:schemeClr val="dk1"/>
                </a:solidFill>
              </a:rPr>
              <a:t>autocorrelated </a:t>
            </a:r>
            <a:r>
              <a:rPr lang="en" sz="2400">
                <a:solidFill>
                  <a:schemeClr val="dk1"/>
                </a:solidFill>
              </a:rPr>
              <a:t>(have a spatial pattern), then the map can be further improved by adding a kriging step.</a:t>
            </a:r>
            <a:endParaRPr sz="2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1"/>
          <p:cNvSpPr txBox="1"/>
          <p:nvPr/>
        </p:nvSpPr>
        <p:spPr>
          <a:xfrm>
            <a:off x="4068875" y="5611600"/>
            <a:ext cx="3867000" cy="606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step - kriging!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475850" y="53542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Predictive modelling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475850" y="1306275"/>
            <a:ext cx="8407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Regression Kriging</a:t>
            </a:r>
            <a:r>
              <a:rPr lang="en"/>
              <a:t> is a hybrid model with 2 components: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ultiple linear regression;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Kriging of the residuals;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Random forest </a:t>
            </a:r>
            <a:r>
              <a:rPr lang="en"/>
              <a:t>is </a:t>
            </a:r>
            <a:r>
              <a:rPr lang="en">
                <a:solidFill>
                  <a:schemeClr val="dk1"/>
                </a:solidFill>
              </a:rPr>
              <a:t>machine learning algorithm</a:t>
            </a:r>
            <a:r>
              <a:rPr lang="en"/>
              <a:t> that uses a different combination of prediction factors to train multiple regression trees.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ctrTitle"/>
          </p:nvPr>
        </p:nvSpPr>
        <p:spPr>
          <a:xfrm>
            <a:off x="1835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urier New"/>
              <a:buNone/>
            </a:pPr>
            <a:r>
              <a:rPr lang="en"/>
              <a:t>Regression Kriging</a:t>
            </a:r>
            <a:endParaRPr/>
          </a:p>
        </p:txBody>
      </p:sp>
      <p:sp>
        <p:nvSpPr>
          <p:cNvPr id="392" name="Google Shape;392;p52"/>
          <p:cNvSpPr txBox="1"/>
          <p:nvPr>
            <p:ph idx="1" type="subTitle"/>
          </p:nvPr>
        </p:nvSpPr>
        <p:spPr>
          <a:xfrm>
            <a:off x="1835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Kriging residuals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Interpolation </a:t>
            </a:r>
            <a:endParaRPr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1835700" y="1662175"/>
            <a:ext cx="43413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digital soil mapping we mostly work with data in table format and then rasterize this data so that we can make a continuous map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Interpolation predicts values for cells in a raster from a limited number of sample data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3"/>
          <p:cNvPicPr preferRelativeResize="0"/>
          <p:nvPr/>
        </p:nvPicPr>
        <p:blipFill rotWithShape="1">
          <a:blip r:embed="rId3">
            <a:alphaModFix/>
          </a:blip>
          <a:srcRect b="9962" l="52613" r="0" t="14962"/>
          <a:stretch/>
        </p:blipFill>
        <p:spPr>
          <a:xfrm>
            <a:off x="6096000" y="2014376"/>
            <a:ext cx="2735700" cy="1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 rotWithShape="1">
          <a:blip r:embed="rId4">
            <a:alphaModFix/>
          </a:blip>
          <a:srcRect b="4759" l="14078" r="4825" t="9337"/>
          <a:stretch/>
        </p:blipFill>
        <p:spPr>
          <a:xfrm>
            <a:off x="6384100" y="3978950"/>
            <a:ext cx="1951974" cy="21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/>
          <p:nvPr/>
        </p:nvSpPr>
        <p:spPr>
          <a:xfrm>
            <a:off x="9091350" y="2851625"/>
            <a:ext cx="1248900" cy="2250600"/>
          </a:xfrm>
          <a:prstGeom prst="curvedLeftArrow">
            <a:avLst>
              <a:gd fmla="val 14398" name="adj1"/>
              <a:gd fmla="val 48281" name="adj2"/>
              <a:gd fmla="val 25804" name="adj3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7490125" y="4090250"/>
            <a:ext cx="2467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Modelling/Mapping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5689" y="4039939"/>
            <a:ext cx="20478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0976" y="3929149"/>
            <a:ext cx="1951975" cy="208506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2869300" y="4723725"/>
            <a:ext cx="28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3274575" y="5472900"/>
            <a:ext cx="28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53"/>
          <p:cNvCxnSpPr>
            <a:stCxn id="404" idx="3"/>
            <a:endCxn id="405" idx="1"/>
          </p:cNvCxnSpPr>
          <p:nvPr/>
        </p:nvCxnSpPr>
        <p:spPr>
          <a:xfrm flipH="1" rot="10800000">
            <a:off x="3883564" y="4971702"/>
            <a:ext cx="447300" cy="6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Spatial data is special</a:t>
            </a:r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Geographer Waldo R. Tobler’s stated in the</a:t>
            </a:r>
            <a:r>
              <a:rPr lang="en"/>
              <a:t>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first law of geography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“Everything is related to everything else, but near things are more related than distant things.”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is at the bases of spatial autocorrelation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prices are a good example of this: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houses in fancy neighborhoods tend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have similar prices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5" name="Google Shape;415;p5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 rotWithShape="1">
          <a:blip r:embed="rId4">
            <a:alphaModFix/>
          </a:blip>
          <a:srcRect b="17979" l="10433" r="19592" t="0"/>
          <a:stretch/>
        </p:blipFill>
        <p:spPr>
          <a:xfrm>
            <a:off x="8713276" y="2933794"/>
            <a:ext cx="2781624" cy="244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Spatial data is special</a:t>
            </a:r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Variogram describes the spatial dependance throughout a region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Taking into consideration spatial autocorrelation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there’s a good chance that the variance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between point A and Point C is greater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assumption: Variance increases with the increasing distance between points until it becomes constant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5"/>
          <p:cNvSpPr txBox="1"/>
          <p:nvPr/>
        </p:nvSpPr>
        <p:spPr>
          <a:xfrm>
            <a:off x="9361300" y="1662475"/>
            <a:ext cx="384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55"/>
          <p:cNvGrpSpPr/>
          <p:nvPr/>
        </p:nvGrpSpPr>
        <p:grpSpPr>
          <a:xfrm>
            <a:off x="8803100" y="1930650"/>
            <a:ext cx="2291700" cy="950050"/>
            <a:chOff x="7078325" y="2190725"/>
            <a:chExt cx="2291700" cy="950050"/>
          </a:xfrm>
        </p:grpSpPr>
        <p:sp>
          <p:nvSpPr>
            <p:cNvPr id="426" name="Google Shape;426;p55"/>
            <p:cNvSpPr/>
            <p:nvPr/>
          </p:nvSpPr>
          <p:spPr>
            <a:xfrm>
              <a:off x="7078325" y="2666125"/>
              <a:ext cx="171900" cy="18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7482925" y="2190725"/>
              <a:ext cx="171900" cy="18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9091925" y="2504175"/>
              <a:ext cx="171900" cy="1821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5"/>
            <p:cNvSpPr txBox="1"/>
            <p:nvPr/>
          </p:nvSpPr>
          <p:spPr>
            <a:xfrm>
              <a:off x="7078325" y="2847375"/>
              <a:ext cx="3843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5"/>
            <p:cNvSpPr txBox="1"/>
            <p:nvPr/>
          </p:nvSpPr>
          <p:spPr>
            <a:xfrm>
              <a:off x="8985725" y="2692800"/>
              <a:ext cx="3843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1" name="Google Shape;431;p55"/>
            <p:cNvCxnSpPr>
              <a:stCxn id="426" idx="7"/>
              <a:endCxn id="427" idx="3"/>
            </p:cNvCxnSpPr>
            <p:nvPr/>
          </p:nvCxnSpPr>
          <p:spPr>
            <a:xfrm flipH="1" rot="10800000">
              <a:off x="7225051" y="2346293"/>
              <a:ext cx="282900" cy="34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2" name="Google Shape;432;p55"/>
            <p:cNvCxnSpPr>
              <a:stCxn id="429" idx="0"/>
              <a:endCxn id="428" idx="2"/>
            </p:cNvCxnSpPr>
            <p:nvPr/>
          </p:nvCxnSpPr>
          <p:spPr>
            <a:xfrm flipH="1" rot="10800000">
              <a:off x="7270475" y="2595375"/>
              <a:ext cx="1821600" cy="25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433" name="Google Shape;433;p55"/>
          <p:cNvPicPr preferRelativeResize="0"/>
          <p:nvPr/>
        </p:nvPicPr>
        <p:blipFill rotWithShape="1">
          <a:blip r:embed="rId3">
            <a:alphaModFix/>
          </a:blip>
          <a:srcRect b="0" l="0" r="0" t="11260"/>
          <a:stretch/>
        </p:blipFill>
        <p:spPr>
          <a:xfrm>
            <a:off x="2177850" y="3841000"/>
            <a:ext cx="4722525" cy="255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Ordinary Kriging </a:t>
            </a:r>
            <a:endParaRPr/>
          </a:p>
        </p:txBody>
      </p:sp>
      <p:sp>
        <p:nvSpPr>
          <p:cNvPr id="439" name="Google Shape;439;p56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b="1" lang="en"/>
              <a:t>ordinary</a:t>
            </a:r>
            <a:r>
              <a:rPr lang="en"/>
              <a:t> kriging predictions at unsampled locations are made based on a weighted average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an interpolation technique that relies only on point observations of the target variable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Weights  depend on the spatial autocorrelation structure of the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weights are chosen such that the prediction error variance is minimized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make a prediction with the kriging interpolation method, two tasks are necessary: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Uncover the dependency rules by creating a </a:t>
            </a:r>
            <a:r>
              <a:rPr lang="en">
                <a:solidFill>
                  <a:srgbClr val="4C4C4C"/>
                </a:solidFill>
              </a:rPr>
              <a:t>variogram and covariance functions to estimate the statistical dependence (called spatial autocorrelation) values that depend on the model of autocorrelation (fitting a model).</a:t>
            </a:r>
            <a:endParaRPr>
              <a:solidFill>
                <a:srgbClr val="4C4C4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the predictions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0" name="Google Shape;440;p5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Kriging</a:t>
            </a:r>
            <a:endParaRPr/>
          </a:p>
        </p:txBody>
      </p:sp>
      <p:sp>
        <p:nvSpPr>
          <p:cNvPr id="446" name="Google Shape;446;p57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semivariogram has three components: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Sill</a:t>
            </a:r>
            <a:r>
              <a:rPr lang="en"/>
              <a:t> → describes the total variance of the process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Range</a:t>
            </a:r>
            <a:r>
              <a:rPr lang="en"/>
              <a:t> → distance beyond which there’s not spatial autocorrelation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Nugget</a:t>
            </a:r>
            <a:r>
              <a:rPr lang="en"/>
              <a:t> → variance at distance = 0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7" name="Google Shape;447;p5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401" y="3206476"/>
            <a:ext cx="5061500" cy="30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Kriging </a:t>
            </a:r>
            <a:endParaRPr/>
          </a:p>
        </p:txBody>
      </p:sp>
      <p:sp>
        <p:nvSpPr>
          <p:cNvPr id="454" name="Google Shape;454;p58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make predictions at unknown locations a curve needs to be fitted to the semivariogram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Abstractly, this is similar to regression analysis, in which a continuous line or curve is fitted to the data points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There are different Semivariogram-models that can be selected to better fit the data</a:t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5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3">
            <a:alphaModFix/>
          </a:blip>
          <a:srcRect b="0" l="-1540" r="1540" t="0"/>
          <a:stretch/>
        </p:blipFill>
        <p:spPr>
          <a:xfrm>
            <a:off x="5102851" y="3237126"/>
            <a:ext cx="4894412" cy="298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8"/>
          <p:cNvPicPr preferRelativeResize="0"/>
          <p:nvPr/>
        </p:nvPicPr>
        <p:blipFill rotWithShape="1">
          <a:blip r:embed="rId4">
            <a:alphaModFix/>
          </a:blip>
          <a:srcRect b="0" l="0" r="0" t="7893"/>
          <a:stretch/>
        </p:blipFill>
        <p:spPr>
          <a:xfrm>
            <a:off x="1997550" y="3641399"/>
            <a:ext cx="3246450" cy="21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 </a:t>
            </a:r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kriging is a hybrid interpolation technique which combines two conceptually different approaches to modelling and mapping spatial variability: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interpolation based on regression of the target variable based on spatially auxiliary information (a.k.a covariates)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interpolation relying only on point observations of the target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combines a regression of the dependent variable (target variable) on predictors (the environmental covariates) with kriging of the prediction residuals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4" name="Google Shape;464;p5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3">
            <a:alphaModFix/>
          </a:blip>
          <a:srcRect b="0" l="0" r="57147" t="0"/>
          <a:stretch/>
        </p:blipFill>
        <p:spPr>
          <a:xfrm>
            <a:off x="5956075" y="4035575"/>
            <a:ext cx="2618100" cy="20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9"/>
          <p:cNvCxnSpPr/>
          <p:nvPr/>
        </p:nvCxnSpPr>
        <p:spPr>
          <a:xfrm>
            <a:off x="7158075" y="4693375"/>
            <a:ext cx="0" cy="343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59"/>
          <p:cNvSpPr txBox="1"/>
          <p:nvPr/>
        </p:nvSpPr>
        <p:spPr>
          <a:xfrm>
            <a:off x="6702900" y="4248325"/>
            <a:ext cx="11430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Residual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Regression Kriging</a:t>
            </a:r>
            <a:endParaRPr/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Instead of assuming the errors ε(s) are independent, you model them to be autocorrelated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residuals show spatial autocorrelation → Semivariogram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kriging is advantageous compared to ordinary kriging when: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don’t have that many data points to predict the target variable in our study area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know that there is a strong relationship between the target variable and the independent ones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76" y="3119016"/>
            <a:ext cx="7367399" cy="113196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 txBox="1"/>
          <p:nvPr/>
        </p:nvSpPr>
        <p:spPr>
          <a:xfrm>
            <a:off x="8505425" y="3806350"/>
            <a:ext cx="154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Kriging</a:t>
            </a:r>
            <a:endParaRPr b="1" i="0" sz="30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60"/>
          <p:cNvCxnSpPr>
            <a:stCxn id="476" idx="0"/>
          </p:cNvCxnSpPr>
          <p:nvPr/>
        </p:nvCxnSpPr>
        <p:spPr>
          <a:xfrm rot="10800000">
            <a:off x="9182975" y="3563650"/>
            <a:ext cx="96300" cy="24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 </a:t>
            </a:r>
            <a:endParaRPr/>
          </a:p>
        </p:txBody>
      </p:sp>
      <p:sp>
        <p:nvSpPr>
          <p:cNvPr id="483" name="Google Shape;483;p61"/>
          <p:cNvSpPr txBox="1"/>
          <p:nvPr>
            <p:ph idx="1" type="body"/>
          </p:nvPr>
        </p:nvSpPr>
        <p:spPr>
          <a:xfrm>
            <a:off x="1835700" y="1662175"/>
            <a:ext cx="64143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Kriging residuals of a linear model can be interpreted as creating a correction map that can be combined to the map created with the linear regression in order to take in account the autocorrelation of errors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autocorrelation of errors can be interpreted as the way our model tends to overpredict or underpredict our target variable depending on the location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102" y="4357275"/>
            <a:ext cx="1588025" cy="1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5973" y="4342213"/>
            <a:ext cx="1588025" cy="1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1"/>
          <p:cNvPicPr preferRelativeResize="0"/>
          <p:nvPr/>
        </p:nvPicPr>
        <p:blipFill rotWithShape="1">
          <a:blip r:embed="rId5">
            <a:alphaModFix/>
          </a:blip>
          <a:srcRect b="2479" l="0" r="0" t="-2480"/>
          <a:stretch/>
        </p:blipFill>
        <p:spPr>
          <a:xfrm>
            <a:off x="5397901" y="4342214"/>
            <a:ext cx="1966355" cy="15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1"/>
          <p:cNvSpPr txBox="1"/>
          <p:nvPr/>
        </p:nvSpPr>
        <p:spPr>
          <a:xfrm>
            <a:off x="3454125" y="4008925"/>
            <a:ext cx="2133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Model Prediction: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1835700" y="4008913"/>
            <a:ext cx="2133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Observed values: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6549" y="3292186"/>
            <a:ext cx="1795325" cy="1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 txBox="1"/>
          <p:nvPr/>
        </p:nvSpPr>
        <p:spPr>
          <a:xfrm>
            <a:off x="8351775" y="2754500"/>
            <a:ext cx="2133600" cy="5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 of residuals through kriging: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61"/>
          <p:cNvCxnSpPr>
            <a:endCxn id="483" idx="3"/>
          </p:cNvCxnSpPr>
          <p:nvPr/>
        </p:nvCxnSpPr>
        <p:spPr>
          <a:xfrm flipH="1" rot="10800000">
            <a:off x="6968100" y="3876925"/>
            <a:ext cx="12819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804500" y="74072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835700" y="1347325"/>
            <a:ext cx="8458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Regression Kriging</a:t>
            </a:r>
            <a:r>
              <a:rPr lang="en"/>
              <a:t> is a spatial interpolation technique that combines a </a:t>
            </a:r>
            <a:r>
              <a:rPr b="1" lang="en"/>
              <a:t>regression</a:t>
            </a:r>
            <a:r>
              <a:rPr lang="en"/>
              <a:t> of the </a:t>
            </a:r>
            <a:r>
              <a:rPr b="1" lang="en"/>
              <a:t>dependent variable</a:t>
            </a:r>
            <a:r>
              <a:rPr lang="en"/>
              <a:t> on </a:t>
            </a:r>
            <a:r>
              <a:rPr b="1" lang="en"/>
              <a:t>predictors </a:t>
            </a:r>
            <a:r>
              <a:rPr lang="en"/>
              <a:t>(i.e. the environmental covariates) with </a:t>
            </a:r>
            <a:r>
              <a:rPr b="1" lang="en"/>
              <a:t>kriging </a:t>
            </a:r>
            <a:r>
              <a:rPr lang="en"/>
              <a:t>of the prediction </a:t>
            </a:r>
            <a:r>
              <a:rPr b="1" lang="en"/>
              <a:t>residuals</a:t>
            </a:r>
            <a:r>
              <a:rPr lang="en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Steps </a:t>
            </a:r>
            <a:r>
              <a:rPr lang="en"/>
              <a:t>of Regression Kriging: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Overlaying </a:t>
            </a:r>
            <a:r>
              <a:rPr lang="en"/>
              <a:t>the point data with the </a:t>
            </a:r>
            <a:r>
              <a:rPr lang="en">
                <a:solidFill>
                  <a:schemeClr val="dk1"/>
                </a:solidFill>
              </a:rPr>
              <a:t>dependent </a:t>
            </a:r>
            <a:r>
              <a:rPr lang="en"/>
              <a:t>variable (e.g. OCS) </a:t>
            </a:r>
            <a:r>
              <a:rPr lang="en">
                <a:solidFill>
                  <a:schemeClr val="dk1"/>
                </a:solidFill>
              </a:rPr>
              <a:t>and environmental covariates (predictors). </a:t>
            </a:r>
            <a:r>
              <a:rPr b="1" lang="en">
                <a:solidFill>
                  <a:schemeClr val="dk1"/>
                </a:solidFill>
              </a:rPr>
              <a:t>Extracting </a:t>
            </a:r>
            <a:r>
              <a:rPr lang="en">
                <a:solidFill>
                  <a:schemeClr val="dk1"/>
                </a:solidFill>
              </a:rPr>
              <a:t>covariate data. 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Fitting </a:t>
            </a:r>
            <a:r>
              <a:rPr b="1" lang="en"/>
              <a:t>multiple regression model</a:t>
            </a:r>
            <a:r>
              <a:rPr lang="en"/>
              <a:t> using the table that contains data from dependent variable and predictors.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particular cases, </a:t>
            </a:r>
            <a:r>
              <a:rPr b="1" lang="en"/>
              <a:t>stepwise </a:t>
            </a:r>
            <a:r>
              <a:rPr lang="en"/>
              <a:t>multiple linear regression (MLR) can be used to eliminate insignificant predictors.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Kriging </a:t>
            </a:r>
            <a:r>
              <a:rPr lang="en"/>
              <a:t>of the residuals (prediction errors): the regression model produces the </a:t>
            </a:r>
            <a:r>
              <a:rPr b="1" lang="en"/>
              <a:t>residuals </a:t>
            </a:r>
            <a:r>
              <a:rPr lang="en"/>
              <a:t>which we need to krige and add to the model predictions.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Regression Kriging </a:t>
            </a:r>
            <a:endParaRPr/>
          </a:p>
        </p:txBody>
      </p:sp>
      <p:sp>
        <p:nvSpPr>
          <p:cNvPr id="498" name="Google Shape;498;p62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map is created by correcting the predictions of the linear model based on the kriged residuals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9" name="Google Shape;499;p62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324" y="3408488"/>
            <a:ext cx="1966350" cy="1957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2"/>
          <p:cNvSpPr txBox="1"/>
          <p:nvPr/>
        </p:nvSpPr>
        <p:spPr>
          <a:xfrm>
            <a:off x="7023450" y="2941963"/>
            <a:ext cx="2133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Kriging map: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0623" y="3625288"/>
            <a:ext cx="1588025" cy="152393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2"/>
          <p:cNvSpPr txBox="1"/>
          <p:nvPr/>
        </p:nvSpPr>
        <p:spPr>
          <a:xfrm>
            <a:off x="4178775" y="3159550"/>
            <a:ext cx="2133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Model Prediction: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1751" y="3593425"/>
            <a:ext cx="1588025" cy="151003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2"/>
          <p:cNvSpPr txBox="1"/>
          <p:nvPr/>
        </p:nvSpPr>
        <p:spPr>
          <a:xfrm>
            <a:off x="1835688" y="2838800"/>
            <a:ext cx="2133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 of residuals through kriging: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62"/>
          <p:cNvCxnSpPr>
            <a:stCxn id="504" idx="3"/>
            <a:endCxn id="502" idx="1"/>
          </p:cNvCxnSpPr>
          <p:nvPr/>
        </p:nvCxnSpPr>
        <p:spPr>
          <a:xfrm>
            <a:off x="3469776" y="4348443"/>
            <a:ext cx="820800" cy="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62"/>
          <p:cNvCxnSpPr>
            <a:stCxn id="502" idx="3"/>
            <a:endCxn id="500" idx="1"/>
          </p:cNvCxnSpPr>
          <p:nvPr/>
        </p:nvCxnSpPr>
        <p:spPr>
          <a:xfrm>
            <a:off x="5878648" y="4387255"/>
            <a:ext cx="114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 Workflow</a:t>
            </a:r>
            <a:endParaRPr/>
          </a:p>
        </p:txBody>
      </p:sp>
      <p:sp>
        <p:nvSpPr>
          <p:cNvPr id="513" name="Google Shape;513;p63"/>
          <p:cNvSpPr txBox="1"/>
          <p:nvPr>
            <p:ph idx="1" type="body"/>
          </p:nvPr>
        </p:nvSpPr>
        <p:spPr>
          <a:xfrm>
            <a:off x="1835700" y="1662175"/>
            <a:ext cx="27765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the values of the covariates and target variables into the single table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a multiple regression model using the previously created table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Kriging: Model the residuals taking into account spatial correlation</a:t>
            </a:r>
            <a:endParaRPr/>
          </a:p>
        </p:txBody>
      </p:sp>
      <p:sp>
        <p:nvSpPr>
          <p:cNvPr id="514" name="Google Shape;514;p6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150" y="1662176"/>
            <a:ext cx="5906006" cy="4429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16" name="Google Shape;516;p63"/>
          <p:cNvSpPr txBox="1"/>
          <p:nvPr/>
        </p:nvSpPr>
        <p:spPr>
          <a:xfrm>
            <a:off x="7180850" y="2994000"/>
            <a:ext cx="76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1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3"/>
          <p:cNvSpPr txBox="1"/>
          <p:nvPr/>
        </p:nvSpPr>
        <p:spPr>
          <a:xfrm>
            <a:off x="8567275" y="2499025"/>
            <a:ext cx="76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1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3"/>
          <p:cNvSpPr txBox="1"/>
          <p:nvPr/>
        </p:nvSpPr>
        <p:spPr>
          <a:xfrm>
            <a:off x="5573875" y="4219275"/>
            <a:ext cx="76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9666600" y="5109375"/>
            <a:ext cx="922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5782500" y="5109375"/>
            <a:ext cx="76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 </a:t>
            </a:r>
            <a:endParaRPr/>
          </a:p>
        </p:txBody>
      </p:sp>
      <p:sp>
        <p:nvSpPr>
          <p:cNvPr id="526" name="Google Shape;526;p64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During this part of the workshop we wil: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Promote covariates to SpatialGridDataframe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and explore a variogram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and tweak the variogram model to create the best interpolation of the residuals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the regression kriging model</a:t>
            </a:r>
            <a:endParaRPr/>
          </a:p>
        </p:txBody>
      </p:sp>
      <p:sp>
        <p:nvSpPr>
          <p:cNvPr id="527" name="Google Shape;527;p6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SpatialGridDataframe</a:t>
            </a:r>
            <a:endParaRPr/>
          </a:p>
        </p:txBody>
      </p:sp>
      <p:sp>
        <p:nvSpPr>
          <p:cNvPr id="533" name="Google Shape;533;p65"/>
          <p:cNvSpPr txBox="1"/>
          <p:nvPr>
            <p:ph idx="1" type="body"/>
          </p:nvPr>
        </p:nvSpPr>
        <p:spPr>
          <a:xfrm>
            <a:off x="1835700" y="1662175"/>
            <a:ext cx="7367400" cy="4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the SpatialPointDataframe class object, this one has a defined raster resolution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kriging is based on measured distances, all data should be converted to a projected coordinate systems (to meters)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Project point data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coordinates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~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X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+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Y</a:t>
            </a:r>
            <a:endParaRPr sz="1400"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proj4string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CRS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"+init=epsg:4326"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WGS84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spTransform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CRS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"+init=epsg:6204"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))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Macedonian state #coordinate system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projectRaster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crs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CRS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"+init=epsg:6204"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),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                  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method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'ngb'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4" name="Google Shape;534;p6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SpatialGridDataframe</a:t>
            </a:r>
            <a:endParaRPr/>
          </a:p>
        </p:txBody>
      </p:sp>
      <p:sp>
        <p:nvSpPr>
          <p:cNvPr id="540" name="Google Shape;540;p66"/>
          <p:cNvSpPr txBox="1"/>
          <p:nvPr>
            <p:ph idx="1" type="body"/>
          </p:nvPr>
        </p:nvSpPr>
        <p:spPr>
          <a:xfrm>
            <a:off x="1835700" y="1662175"/>
            <a:ext cx="7367400" cy="4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the SpatialPointDataframe class object, this one has a defined raster resolution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Promote covariates to spatial grid dataframe (it can take a lot #of memory)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as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"SpatialGridDataFrame"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@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grid</a:t>
            </a:r>
            <a:endParaRPr sz="1400"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LandCover and soilmap are categorical variables, they need to be #'factor' type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LandCover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as.factor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LandCover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soilmap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as.factor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soilmap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Google Shape;541;p6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7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Semivariogram</a:t>
            </a:r>
            <a:endParaRPr/>
          </a:p>
        </p:txBody>
      </p:sp>
      <p:sp>
        <p:nvSpPr>
          <p:cNvPr id="547" name="Google Shape;547;p67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compute a variogram to check if the residual exhibit spatial autocorrelation we’re going to use the </a:t>
            </a:r>
            <a:r>
              <a:rPr i="1" lang="en"/>
              <a:t>gstat</a:t>
            </a:r>
            <a:r>
              <a:rPr lang="en"/>
              <a:t> package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gstat() function creates an object that contains the necessary information to perform regression kriging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it we’re going to input our previously created linear model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library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Define gstat object 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gstat_data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formula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as.formula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call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formula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data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8" name="Google Shape;548;p6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Semivariogram</a:t>
            </a:r>
            <a:endParaRPr/>
          </a:p>
        </p:txBody>
      </p:sp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1835700" y="1662175"/>
            <a:ext cx="44616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plot the residuals in a semivariogram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#Compute and explore an experimental #semivariogram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variogram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gstat_data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cutoff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20000,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width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500)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plot.nu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BFEBBF"/>
                </a:solidFill>
                <a:highlight>
                  <a:srgbClr val="3F3F3F"/>
                </a:highlight>
              </a:rPr>
              <a:t>FALSE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700" y="1984750"/>
            <a:ext cx="4461600" cy="32938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Semivariogram </a:t>
            </a:r>
            <a:endParaRPr/>
          </a:p>
        </p:txBody>
      </p:sp>
      <p:sp>
        <p:nvSpPr>
          <p:cNvPr id="562" name="Google Shape;562;p69"/>
          <p:cNvSpPr txBox="1"/>
          <p:nvPr>
            <p:ph idx="1" type="body"/>
          </p:nvPr>
        </p:nvSpPr>
        <p:spPr>
          <a:xfrm>
            <a:off x="1835700" y="1662175"/>
            <a:ext cx="53106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order to predict the distribution of the residuals at locations without observed data we will create a first semivariogram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 tweak the nugget, sill and range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6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69"/>
          <p:cNvPicPr preferRelativeResize="0"/>
          <p:nvPr/>
        </p:nvPicPr>
        <p:blipFill rotWithShape="1">
          <a:blip r:embed="rId3">
            <a:alphaModFix/>
          </a:blip>
          <a:srcRect b="0" l="2560" r="-2560" t="0"/>
          <a:stretch/>
        </p:blipFill>
        <p:spPr>
          <a:xfrm>
            <a:off x="3018776" y="3770950"/>
            <a:ext cx="4276350" cy="260817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9"/>
          <p:cNvSpPr txBox="1"/>
          <p:nvPr/>
        </p:nvSpPr>
        <p:spPr>
          <a:xfrm>
            <a:off x="7215325" y="1408200"/>
            <a:ext cx="3094200" cy="1848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Sill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describes the total variance of the process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distance beyond which there’s not spatial autocorrelation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Nugget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variance at distance 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Semivariogram</a:t>
            </a:r>
            <a:endParaRPr/>
          </a:p>
        </p:txBody>
      </p:sp>
      <p:sp>
        <p:nvSpPr>
          <p:cNvPr id="571" name="Google Shape;571;p70"/>
          <p:cNvSpPr txBox="1"/>
          <p:nvPr>
            <p:ph idx="1" type="body"/>
          </p:nvPr>
        </p:nvSpPr>
        <p:spPr>
          <a:xfrm>
            <a:off x="1835700" y="1662175"/>
            <a:ext cx="53019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order to predict the distribution of the residuals at locations without observed data will will create a first semivariogram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Abstractly, this is similar to regression analysis, in which a continuous line or curve is fitted to the data points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Define initial semivariogram model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vgm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nugget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0.1,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psill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endParaRPr sz="1400">
              <a:solidFill>
                <a:srgbClr val="F0EFD0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0.20,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range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5000,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model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"Ste"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</p:txBody>
      </p:sp>
      <p:sp>
        <p:nvSpPr>
          <p:cNvPr id="572" name="Google Shape;572;p7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8773" y="2606943"/>
            <a:ext cx="3902524" cy="28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Semivariogram</a:t>
            </a:r>
            <a:endParaRPr/>
          </a:p>
        </p:txBody>
      </p:sp>
      <p:sp>
        <p:nvSpPr>
          <p:cNvPr id="579" name="Google Shape;579;p71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we’re going to use the function fit.variogram() to fit the best model to predict the residuals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to put some initial values, for the algorithm to work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Define the random numbers table 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#(to get reproducible result)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#set.seed(12042019)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Fit semivariogram model for kriging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fit.variogram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fit.method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7)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endParaRPr sz="1400"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p7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71"/>
          <p:cNvPicPr preferRelativeResize="0"/>
          <p:nvPr/>
        </p:nvPicPr>
        <p:blipFill rotWithShape="1">
          <a:blip r:embed="rId3">
            <a:alphaModFix/>
          </a:blip>
          <a:srcRect b="2028" l="0" r="0" t="3622"/>
          <a:stretch/>
        </p:blipFill>
        <p:spPr>
          <a:xfrm>
            <a:off x="6096001" y="2856051"/>
            <a:ext cx="4645449" cy="3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750" y="1044876"/>
            <a:ext cx="7180024" cy="50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packages for regression kriging</a:t>
            </a:r>
            <a:endParaRPr/>
          </a:p>
        </p:txBody>
      </p:sp>
      <p:sp>
        <p:nvSpPr>
          <p:cNvPr id="587" name="Google Shape;587;p72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package </a:t>
            </a:r>
            <a:r>
              <a:rPr i="1" lang="en"/>
              <a:t>automap </a:t>
            </a:r>
            <a:r>
              <a:rPr lang="en"/>
              <a:t>fits the semivariogram model automatically to the residuals (no need to create a semivariogram graph and to tune the model)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package used in the </a:t>
            </a:r>
            <a:r>
              <a:rPr lang="en">
                <a:highlight>
                  <a:srgbClr val="FFFFFF"/>
                </a:highlight>
              </a:rPr>
              <a:t>Soil Organic Carbon Mapping Cookbook 2nd Edition - FAO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588" name="Google Shape;588;p72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72"/>
          <p:cNvPicPr preferRelativeResize="0"/>
          <p:nvPr/>
        </p:nvPicPr>
        <p:blipFill rotWithShape="1">
          <a:blip r:embed="rId3">
            <a:alphaModFix/>
          </a:blip>
          <a:srcRect b="0" l="0" r="0" t="3966"/>
          <a:stretch/>
        </p:blipFill>
        <p:spPr>
          <a:xfrm>
            <a:off x="2450026" y="3429001"/>
            <a:ext cx="6228925" cy="266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 </a:t>
            </a:r>
            <a:endParaRPr/>
          </a:p>
        </p:txBody>
      </p:sp>
      <p:sp>
        <p:nvSpPr>
          <p:cNvPr id="595" name="Google Shape;595;p73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we will predict our target variable using the krige() function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formula used for the linear mode part of the final regression kriging map is the previously created step-wise linear model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locations are defined by the XY coordinates in the object dat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used to krige the residual is our previously created semivariogram model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Make a prediction across all Macedonia using Regression Kriging #model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pred_gstat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krige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formula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as.formula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model.MLR.step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call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formula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                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locations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                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newdata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covs.sp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                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model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vario_mod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                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debug.level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-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1)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</p:txBody>
      </p:sp>
      <p:sp>
        <p:nvSpPr>
          <p:cNvPr id="596" name="Google Shape;596;p73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Plot our predictions</a:t>
            </a:r>
            <a:endParaRPr/>
          </a:p>
        </p:txBody>
      </p:sp>
      <p:sp>
        <p:nvSpPr>
          <p:cNvPr id="602" name="Google Shape;602;p74"/>
          <p:cNvSpPr txBox="1"/>
          <p:nvPr>
            <p:ph idx="1" type="body"/>
          </p:nvPr>
        </p:nvSpPr>
        <p:spPr>
          <a:xfrm>
            <a:off x="1835700" y="16624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Our model was made to predict the log of the target variable therefore to we need to back transform it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Back transform predictions log transformed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RKpred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exp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pred_gstat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Back transform the coordinate system to WGS 84, using MLR #prediction as a template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RKpred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projectRaster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from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RKpred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to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covs$DEMENV5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method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"ngb"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434343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Explore and save the result as a tiff file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RKpred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writeRaster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RKpred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'02-Outputs/Final Maps/MKD_OCS_RK.tif'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overwrite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</p:txBody>
      </p:sp>
      <p:sp>
        <p:nvSpPr>
          <p:cNvPr id="603" name="Google Shape;603;p74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Kriging</a:t>
            </a:r>
            <a:endParaRPr/>
          </a:p>
        </p:txBody>
      </p:sp>
      <p:sp>
        <p:nvSpPr>
          <p:cNvPr id="609" name="Google Shape;609;p75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0" name="Google Shape;610;p75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7849" l="0" r="0" t="13105"/>
          <a:stretch/>
        </p:blipFill>
        <p:spPr>
          <a:xfrm>
            <a:off x="1835700" y="1662476"/>
            <a:ext cx="7590140" cy="442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835700" y="1055575"/>
            <a:ext cx="870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Uncertainty </a:t>
            </a:r>
            <a:endParaRPr sz="1800"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835700" y="1662175"/>
            <a:ext cx="7670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display the model’s prediction variance with a standard deviation map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Make an uncertainty estimation as a map of standard deviations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Standard deviation is the square root of kriging variance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RKsd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sqrt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pred_gstat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layer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'var1.var'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If data was not log-transformed, than standard deviation map is in same units as the data (t/ha) and can be reported as uncertainty map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RKsd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col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topo.colors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(255))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But in our case it was calculated on log-transformed data and cannot be back transformed to t/ha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writeRaster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RKsd_log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'02-Outputs/MKD_OCS_RK_sd.tif'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overwrite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8" name="Google Shape;618;p76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Uncertainty </a:t>
            </a:r>
            <a:r>
              <a:rPr lang="en" sz="1800"/>
              <a:t>(see lecture 8.Uncertainty and Validation)</a:t>
            </a:r>
            <a:endParaRPr/>
          </a:p>
        </p:txBody>
      </p:sp>
      <p:sp>
        <p:nvSpPr>
          <p:cNvPr id="624" name="Google Shape;624;p77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288" y="1662475"/>
            <a:ext cx="9047426" cy="445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8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Uncertainty </a:t>
            </a:r>
            <a:r>
              <a:rPr lang="en" sz="1800"/>
              <a:t>(see lecture 8.Uncertainty and Validation)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1" name="Google Shape;631;p78"/>
          <p:cNvSpPr txBox="1"/>
          <p:nvPr>
            <p:ph idx="1" type="body"/>
          </p:nvPr>
        </p:nvSpPr>
        <p:spPr>
          <a:xfrm>
            <a:off x="1835700" y="1662175"/>
            <a:ext cx="85206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 calculate confidence interval from the standard deviations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Calculate 95% confidence interval on 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log-transformed data as pred +-2*sd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RK_ci_high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pred_gstat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+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2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*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RKsd_log</a:t>
            </a:r>
            <a:endParaRPr sz="1400"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RK_ci_low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pred_gstat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-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2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*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RKsd_log</a:t>
            </a:r>
            <a:endParaRPr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Confidence interval limits can be back transformed to t/ha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RK_ci_high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exp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RK_ci_high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RK_ci_low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exp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RK_ci_low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RK_ci_high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RK_ci_low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7F9F7F"/>
                </a:solidFill>
                <a:highlight>
                  <a:srgbClr val="3F3F3F"/>
                </a:highlight>
              </a:rPr>
              <a:t># Export limits of confidence interval as measures of uncertainty</a:t>
            </a:r>
            <a:endParaRPr sz="140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writeRaster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RK_ci_high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'02-Outputs/MKD_OCS_RK_ci95_high.tif'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overwrite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writeRaster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RK_ci_low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CC9393"/>
                </a:solidFill>
                <a:highlight>
                  <a:srgbClr val="3F3F3F"/>
                </a:highlight>
              </a:rPr>
              <a:t>'02-Outputs/MKD_OCS_RK_ci95_low.tif'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,</a:t>
            </a:r>
            <a:r>
              <a:rPr lang="en" sz="1400">
                <a:solidFill>
                  <a:srgbClr val="434343"/>
                </a:solidFill>
                <a:highlight>
                  <a:srgbClr val="3F3F3F"/>
                </a:highlight>
              </a:rPr>
              <a:t> </a:t>
            </a:r>
            <a:r>
              <a:rPr lang="en" sz="1400">
                <a:solidFill>
                  <a:srgbClr val="DFAF8F"/>
                </a:solidFill>
                <a:highlight>
                  <a:srgbClr val="3F3F3F"/>
                </a:highlight>
              </a:rPr>
              <a:t>overwrite</a:t>
            </a:r>
            <a:r>
              <a:rPr lang="en" sz="140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400">
                <a:solidFill>
                  <a:srgbClr val="BFEBBF"/>
                </a:solidFill>
                <a:highlight>
                  <a:srgbClr val="3F3F3F"/>
                </a:highlight>
              </a:rPr>
              <a:t>TRUE</a:t>
            </a:r>
            <a:r>
              <a:rPr lang="en" sz="140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40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2" name="Google Shape;632;p78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>
            <p:ph type="title"/>
          </p:nvPr>
        </p:nvSpPr>
        <p:spPr>
          <a:xfrm>
            <a:off x="1835700" y="1055574"/>
            <a:ext cx="8520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apply this to our clay data!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8" name="Google Shape;638;p7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/>
          <p:nvPr>
            <p:ph type="ctrTitle"/>
          </p:nvPr>
        </p:nvSpPr>
        <p:spPr>
          <a:xfrm>
            <a:off x="1835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43375" y="1662175"/>
            <a:ext cx="114846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7F9F7F"/>
                </a:solidFill>
                <a:highlight>
                  <a:srgbClr val="3F3F3F"/>
                </a:highlight>
              </a:rPr>
              <a:t># Set working directory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setwd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>
                <a:solidFill>
                  <a:srgbClr val="CC9393"/>
                </a:solidFill>
                <a:highlight>
                  <a:srgbClr val="3F3F3F"/>
                </a:highlight>
              </a:rPr>
              <a:t>"</a:t>
            </a:r>
            <a:r>
              <a:rPr lang="en">
                <a:solidFill>
                  <a:srgbClr val="CC9393"/>
                </a:solidFill>
                <a:highlight>
                  <a:srgbClr val="3F3F3F"/>
                </a:highlight>
              </a:rPr>
              <a:t>C:/Users/hp/Documents/FAO/EduSoils/AFACI_training/Training_material</a:t>
            </a:r>
            <a:r>
              <a:rPr lang="en">
                <a:solidFill>
                  <a:srgbClr val="CC9393"/>
                </a:solidFill>
                <a:highlight>
                  <a:srgbClr val="3F3F3F"/>
                </a:highlight>
              </a:rPr>
              <a:t>"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7F9F7F"/>
                </a:solidFill>
                <a:highlight>
                  <a:srgbClr val="3F3F3F"/>
                </a:highlight>
              </a:rPr>
              <a:t># Load the covariates stack. 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load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file</a:t>
            </a:r>
            <a:r>
              <a:rPr lang="en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>
                <a:solidFill>
                  <a:srgbClr val="CC9393"/>
                </a:solidFill>
                <a:highlight>
                  <a:srgbClr val="3F3F3F"/>
                </a:highlight>
              </a:rPr>
              <a:t>"02-Outputs/covariates.RData"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names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7F9F7F"/>
                </a:solidFill>
                <a:highlight>
                  <a:srgbClr val="3F3F3F"/>
                </a:highlight>
              </a:rPr>
              <a:t># Load the processed data for digital soil mapping. </a:t>
            </a:r>
            <a:endParaRPr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read.csv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>
                <a:solidFill>
                  <a:srgbClr val="CC9393"/>
                </a:solidFill>
                <a:highlight>
                  <a:srgbClr val="3F3F3F"/>
                </a:highlight>
              </a:rPr>
              <a:t>"02-Outputs/dat_train.csv"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names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Extracting covariate values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library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sp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class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37474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Promote to spatialPointsDataFrame and set the coordinate system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coordinates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&lt;-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~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X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+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Y</a:t>
            </a:r>
            <a:endParaRPr sz="1350">
              <a:solidFill>
                <a:srgbClr val="DFAF8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proj4string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=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CRS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CC9393"/>
                </a:solidFill>
                <a:highlight>
                  <a:srgbClr val="3F3F3F"/>
                </a:highlight>
              </a:rPr>
              <a:t>"+init=epsg:4326"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r>
              <a:rPr lang="en" sz="1350">
                <a:solidFill>
                  <a:srgbClr val="37474F"/>
                </a:solidFill>
                <a:highlight>
                  <a:srgbClr val="3F3F3F"/>
                </a:highlight>
              </a:rPr>
              <a:t> </a:t>
            </a: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WGS84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class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4575" y="2569900"/>
            <a:ext cx="1759350" cy="38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1275" y="4946926"/>
            <a:ext cx="3084400" cy="72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1835700" y="105557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Extracting covariate values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1835700" y="1662175"/>
            <a:ext cx="73674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7F9F7F"/>
                </a:solidFill>
                <a:highlight>
                  <a:srgbClr val="3F3F3F"/>
                </a:highlight>
              </a:rPr>
              <a:t># Check if the points overlay with covariates</a:t>
            </a:r>
            <a:endParaRPr sz="1350">
              <a:solidFill>
                <a:srgbClr val="7F9F7F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plot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covs</a:t>
            </a:r>
            <a:r>
              <a:rPr lang="en" sz="1350">
                <a:solidFill>
                  <a:srgbClr val="F0EFD0"/>
                </a:solidFill>
                <a:highlight>
                  <a:srgbClr val="3F3F3F"/>
                </a:highlight>
              </a:rPr>
              <a:t>$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B04CHE3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 sz="1350"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points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(</a:t>
            </a:r>
            <a:r>
              <a:rPr lang="en" sz="1350">
                <a:solidFill>
                  <a:srgbClr val="DFAF8F"/>
                </a:solidFill>
                <a:highlight>
                  <a:srgbClr val="3F3F3F"/>
                </a:highlight>
              </a:rPr>
              <a:t>dat</a:t>
            </a:r>
            <a:r>
              <a:rPr lang="en" sz="1350">
                <a:solidFill>
                  <a:srgbClr val="DCDCCC"/>
                </a:solidFill>
                <a:highlight>
                  <a:srgbClr val="3F3F3F"/>
                </a:highlight>
              </a:rPr>
              <a:t>)</a:t>
            </a:r>
            <a:endParaRPr>
              <a:solidFill>
                <a:srgbClr val="DCDCCC"/>
              </a:solidFill>
              <a:highlight>
                <a:srgbClr val="3F3F3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5105" r="0" t="10490"/>
          <a:stretch/>
        </p:blipFill>
        <p:spPr>
          <a:xfrm>
            <a:off x="3658275" y="2569226"/>
            <a:ext cx="5623976" cy="3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kshop_indones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